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7" r:id="rId2"/>
    <p:sldId id="265" r:id="rId3"/>
    <p:sldId id="258" r:id="rId4"/>
    <p:sldId id="259" r:id="rId5"/>
    <p:sldId id="260" r:id="rId6"/>
    <p:sldId id="261" r:id="rId7"/>
    <p:sldId id="262" r:id="rId8"/>
    <p:sldId id="263" r:id="rId9"/>
    <p:sldId id="264"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1718" r:id="rId28"/>
    <p:sldId id="1719" r:id="rId29"/>
    <p:sldId id="1720" r:id="rId30"/>
    <p:sldId id="1721" r:id="rId31"/>
    <p:sldId id="1723" r:id="rId32"/>
    <p:sldId id="1724" r:id="rId33"/>
    <p:sldId id="1725" r:id="rId34"/>
    <p:sldId id="1744" r:id="rId35"/>
    <p:sldId id="1747" r:id="rId36"/>
    <p:sldId id="1745" r:id="rId37"/>
    <p:sldId id="1746" r:id="rId38"/>
    <p:sldId id="1748" r:id="rId39"/>
    <p:sldId id="1749" r:id="rId40"/>
    <p:sldId id="1750" r:id="rId41"/>
    <p:sldId id="1727" r:id="rId42"/>
    <p:sldId id="1728" r:id="rId43"/>
    <p:sldId id="1729" r:id="rId44"/>
    <p:sldId id="1730" r:id="rId45"/>
    <p:sldId id="1731" r:id="rId46"/>
    <p:sldId id="1732" r:id="rId47"/>
    <p:sldId id="1755" r:id="rId48"/>
    <p:sldId id="1756" r:id="rId49"/>
    <p:sldId id="1757" r:id="rId50"/>
    <p:sldId id="1758" r:id="rId51"/>
    <p:sldId id="1759" r:id="rId52"/>
    <p:sldId id="1760" r:id="rId53"/>
    <p:sldId id="1562" r:id="rId54"/>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2"/>
    <p:restoredTop sz="88639" autoAdjust="0"/>
  </p:normalViewPr>
  <p:slideViewPr>
    <p:cSldViewPr>
      <p:cViewPr varScale="1">
        <p:scale>
          <a:sx n="150" d="100"/>
          <a:sy n="150" d="100"/>
        </p:scale>
        <p:origin x="760" y="168"/>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kalkylblad.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1649511572324726E-2"/>
          <c:y val="3.6261926725715335E-2"/>
          <c:w val="0.72703414401157451"/>
          <c:h val="0.79000013115830015"/>
        </c:manualLayout>
      </c:layout>
      <c:lineChart>
        <c:grouping val="standard"/>
        <c:varyColors val="0"/>
        <c:ser>
          <c:idx val="0"/>
          <c:order val="0"/>
          <c:tx>
            <c:strRef>
              <c:f>Blad1!$J$2</c:f>
              <c:strCache>
                <c:ptCount val="1"/>
                <c:pt idx="0">
                  <c:v>Totalt anmälda brott</c:v>
                </c:pt>
              </c:strCache>
            </c:strRef>
          </c:tx>
          <c:marker>
            <c:symbol val="none"/>
          </c:marker>
          <c:cat>
            <c:strRef>
              <c:f>Blad1!$A$3:$A$13</c:f>
              <c:strCache>
                <c:ptCount val="11"/>
                <c:pt idx="0">
                  <c:v>April</c:v>
                </c:pt>
                <c:pt idx="1">
                  <c:v>Maj</c:v>
                </c:pt>
                <c:pt idx="2">
                  <c:v>Juni</c:v>
                </c:pt>
                <c:pt idx="3">
                  <c:v>Juli</c:v>
                </c:pt>
                <c:pt idx="4">
                  <c:v>Augusti</c:v>
                </c:pt>
                <c:pt idx="5">
                  <c:v>September</c:v>
                </c:pt>
                <c:pt idx="6">
                  <c:v>Oktober</c:v>
                </c:pt>
                <c:pt idx="7">
                  <c:v>November</c:v>
                </c:pt>
                <c:pt idx="8">
                  <c:v>December</c:v>
                </c:pt>
                <c:pt idx="9">
                  <c:v>Januari</c:v>
                </c:pt>
                <c:pt idx="10">
                  <c:v>Februari</c:v>
                </c:pt>
              </c:strCache>
            </c:strRef>
          </c:cat>
          <c:val>
            <c:numRef>
              <c:f>Blad1!$J$3:$J$13</c:f>
              <c:numCache>
                <c:formatCode>#,##0</c:formatCode>
                <c:ptCount val="11"/>
                <c:pt idx="0">
                  <c:v>251</c:v>
                </c:pt>
                <c:pt idx="1">
                  <c:v>324</c:v>
                </c:pt>
                <c:pt idx="2">
                  <c:v>419</c:v>
                </c:pt>
                <c:pt idx="3">
                  <c:v>463</c:v>
                </c:pt>
                <c:pt idx="4">
                  <c:v>654</c:v>
                </c:pt>
                <c:pt idx="5">
                  <c:v>758</c:v>
                </c:pt>
                <c:pt idx="6">
                  <c:v>899</c:v>
                </c:pt>
                <c:pt idx="7">
                  <c:v>790</c:v>
                </c:pt>
                <c:pt idx="8">
                  <c:v>494</c:v>
                </c:pt>
                <c:pt idx="9">
                  <c:v>420</c:v>
                </c:pt>
                <c:pt idx="10">
                  <c:v>88</c:v>
                </c:pt>
              </c:numCache>
            </c:numRef>
          </c:val>
          <c:smooth val="0"/>
          <c:extLst>
            <c:ext xmlns:c16="http://schemas.microsoft.com/office/drawing/2014/chart" uri="{C3380CC4-5D6E-409C-BE32-E72D297353CC}">
              <c16:uniqueId val="{00000000-A5D2-6549-9CE1-2D97136B8143}"/>
            </c:ext>
          </c:extLst>
        </c:ser>
        <c:ser>
          <c:idx val="1"/>
          <c:order val="1"/>
          <c:tx>
            <c:strRef>
              <c:f>Blad1!$J$27</c:f>
              <c:strCache>
                <c:ptCount val="1"/>
                <c:pt idx="0">
                  <c:v>Fullbordade brott</c:v>
                </c:pt>
              </c:strCache>
            </c:strRef>
          </c:tx>
          <c:marker>
            <c:symbol val="none"/>
          </c:marker>
          <c:cat>
            <c:strRef>
              <c:f>Blad1!$A$3:$A$13</c:f>
              <c:strCache>
                <c:ptCount val="11"/>
                <c:pt idx="0">
                  <c:v>April</c:v>
                </c:pt>
                <c:pt idx="1">
                  <c:v>Maj</c:v>
                </c:pt>
                <c:pt idx="2">
                  <c:v>Juni</c:v>
                </c:pt>
                <c:pt idx="3">
                  <c:v>Juli</c:v>
                </c:pt>
                <c:pt idx="4">
                  <c:v>Augusti</c:v>
                </c:pt>
                <c:pt idx="5">
                  <c:v>September</c:v>
                </c:pt>
                <c:pt idx="6">
                  <c:v>Oktober</c:v>
                </c:pt>
                <c:pt idx="7">
                  <c:v>November</c:v>
                </c:pt>
                <c:pt idx="8">
                  <c:v>December</c:v>
                </c:pt>
                <c:pt idx="9">
                  <c:v>Januari</c:v>
                </c:pt>
                <c:pt idx="10">
                  <c:v>Februari</c:v>
                </c:pt>
              </c:strCache>
            </c:strRef>
          </c:cat>
          <c:val>
            <c:numRef>
              <c:f>Blad1!$J$28:$J$38</c:f>
              <c:numCache>
                <c:formatCode>#,##0</c:formatCode>
                <c:ptCount val="11"/>
                <c:pt idx="0">
                  <c:v>116</c:v>
                </c:pt>
                <c:pt idx="1">
                  <c:v>113</c:v>
                </c:pt>
                <c:pt idx="2">
                  <c:v>137</c:v>
                </c:pt>
                <c:pt idx="3">
                  <c:v>151</c:v>
                </c:pt>
                <c:pt idx="4">
                  <c:v>258</c:v>
                </c:pt>
                <c:pt idx="5">
                  <c:v>236</c:v>
                </c:pt>
                <c:pt idx="6">
                  <c:v>234</c:v>
                </c:pt>
                <c:pt idx="7">
                  <c:v>285</c:v>
                </c:pt>
                <c:pt idx="8">
                  <c:v>121</c:v>
                </c:pt>
                <c:pt idx="9">
                  <c:v>119</c:v>
                </c:pt>
                <c:pt idx="10">
                  <c:v>25</c:v>
                </c:pt>
              </c:numCache>
            </c:numRef>
          </c:val>
          <c:smooth val="0"/>
          <c:extLst>
            <c:ext xmlns:c16="http://schemas.microsoft.com/office/drawing/2014/chart" uri="{C3380CC4-5D6E-409C-BE32-E72D297353CC}">
              <c16:uniqueId val="{00000001-A5D2-6549-9CE1-2D97136B8143}"/>
            </c:ext>
          </c:extLst>
        </c:ser>
        <c:dLbls>
          <c:showLegendKey val="0"/>
          <c:showVal val="0"/>
          <c:showCatName val="0"/>
          <c:showSerName val="0"/>
          <c:showPercent val="0"/>
          <c:showBubbleSize val="0"/>
        </c:dLbls>
        <c:smooth val="0"/>
        <c:axId val="202425856"/>
        <c:axId val="202427392"/>
      </c:lineChart>
      <c:catAx>
        <c:axId val="202425856"/>
        <c:scaling>
          <c:orientation val="minMax"/>
        </c:scaling>
        <c:delete val="0"/>
        <c:axPos val="b"/>
        <c:numFmt formatCode="General" sourceLinked="0"/>
        <c:majorTickMark val="out"/>
        <c:minorTickMark val="none"/>
        <c:tickLblPos val="nextTo"/>
        <c:spPr>
          <a:solidFill>
            <a:srgbClr val="FFFFFF"/>
          </a:solidFill>
        </c:spPr>
        <c:crossAx val="202427392"/>
        <c:crosses val="autoZero"/>
        <c:auto val="1"/>
        <c:lblAlgn val="ctr"/>
        <c:lblOffset val="100"/>
        <c:noMultiLvlLbl val="0"/>
      </c:catAx>
      <c:valAx>
        <c:axId val="202427392"/>
        <c:scaling>
          <c:orientation val="minMax"/>
        </c:scaling>
        <c:delete val="0"/>
        <c:axPos val="l"/>
        <c:majorGridlines/>
        <c:numFmt formatCode="#,##0" sourceLinked="1"/>
        <c:majorTickMark val="out"/>
        <c:minorTickMark val="none"/>
        <c:tickLblPos val="nextTo"/>
        <c:crossAx val="202425856"/>
        <c:crosses val="autoZero"/>
        <c:crossBetween val="between"/>
      </c:valAx>
      <c:spPr>
        <a:solidFill>
          <a:srgbClr val="FFFFFF"/>
        </a:solidFill>
      </c:spPr>
    </c:plotArea>
    <c:legend>
      <c:legendPos val="r"/>
      <c:overlay val="0"/>
      <c:txPr>
        <a:bodyPr/>
        <a:lstStyle/>
        <a:p>
          <a:pPr>
            <a:defRPr>
              <a:solidFill>
                <a:schemeClr val="tx1"/>
              </a:solidFill>
            </a:defRPr>
          </a:pPr>
          <a:endParaRPr lang="sv-SE"/>
        </a:p>
      </c:txPr>
    </c:legend>
    <c:plotVisOnly val="1"/>
    <c:dispBlanksAs val="gap"/>
    <c:showDLblsOverMax val="0"/>
  </c:chart>
  <c:spPr>
    <a:solidFill>
      <a:srgbClr val="FFFFFF"/>
    </a:solidFill>
  </c:sp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0.30667</cdr:x>
      <cdr:y>0.09259</cdr:y>
    </cdr:from>
    <cdr:to>
      <cdr:x>0.45263</cdr:x>
      <cdr:y>0.22222</cdr:y>
    </cdr:to>
    <cdr:sp macro="" textlink="">
      <cdr:nvSpPr>
        <cdr:cNvPr id="2" name="textruta 1"/>
        <cdr:cNvSpPr txBox="1"/>
      </cdr:nvSpPr>
      <cdr:spPr>
        <a:xfrm xmlns:a="http://schemas.openxmlformats.org/drawingml/2006/main">
          <a:off x="2420577" y="360040"/>
          <a:ext cx="1152128" cy="5040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sv-SE" sz="1100" b="1" dirty="0"/>
            <a:t>Nationell särskild </a:t>
          </a:r>
          <a:br>
            <a:rPr lang="sv-SE" sz="1100" b="1" dirty="0"/>
          </a:br>
          <a:r>
            <a:rPr lang="sv-SE" sz="1100" b="1" dirty="0"/>
            <a:t>händelse inleds</a:t>
          </a:r>
        </a:p>
      </cdr:txBody>
    </cdr:sp>
  </cdr:relSizeAnchor>
  <cdr:relSizeAnchor xmlns:cdr="http://schemas.openxmlformats.org/drawingml/2006/chartDrawing">
    <cdr:from>
      <cdr:x>0.37965</cdr:x>
      <cdr:y>0.22222</cdr:y>
    </cdr:from>
    <cdr:to>
      <cdr:x>0.37965</cdr:x>
      <cdr:y>0.83333</cdr:y>
    </cdr:to>
    <cdr:cxnSp macro="">
      <cdr:nvCxnSpPr>
        <cdr:cNvPr id="4" name="Rak pil 3">
          <a:extLst xmlns:a="http://schemas.openxmlformats.org/drawingml/2006/main">
            <a:ext uri="{FF2B5EF4-FFF2-40B4-BE49-F238E27FC236}">
              <a16:creationId xmlns:a16="http://schemas.microsoft.com/office/drawing/2014/main" id="{63779110-C281-DF40-BE5F-D4595AFB4B64}"/>
            </a:ext>
          </a:extLst>
        </cdr:cNvPr>
        <cdr:cNvCxnSpPr/>
      </cdr:nvCxnSpPr>
      <cdr:spPr bwMode="auto">
        <a:xfrm xmlns:a="http://schemas.openxmlformats.org/drawingml/2006/main">
          <a:off x="2996641" y="864096"/>
          <a:ext cx="0" cy="2376264"/>
        </a:xfrm>
        <a:prstGeom xmlns:a="http://schemas.openxmlformats.org/drawingml/2006/main" prst="straightConnector1">
          <a:avLst/>
        </a:prstGeom>
        <a:solidFill xmlns:a="http://schemas.openxmlformats.org/drawingml/2006/main">
          <a:schemeClr val="accent1"/>
        </a:solidFill>
        <a:ln xmlns:a="http://schemas.openxmlformats.org/drawingml/2006/main" w="12699" cap="flat" cmpd="sng" algn="ctr">
          <a:solidFill>
            <a:schemeClr val="tx1"/>
          </a:solidFill>
          <a:prstDash val="solid"/>
          <a:round/>
          <a:headEnd type="none" w="med" len="med"/>
          <a:tailEnd type="arrow"/>
        </a:ln>
        <a:effectLst xmlns:a="http://schemas.openxmlformats.org/drawingml/2006/main"/>
        <a:extLst xmlns:a="http://schemas.openxmlformats.org/drawingml/2006/main">
          <a:ext uri="{AF507438-7753-43E0-B8FC-AC1667EBCBE1}">
            <a14:hiddenEffects xmlns:a14="http://schemas.microsoft.com/office/drawing/2010/main">
              <a:effectLst>
                <a:outerShdw dist="35921" dir="2700000" algn="ctr" rotWithShape="0">
                  <a:schemeClr val="bg2"/>
                </a:outerShdw>
              </a:effectLst>
            </a14:hiddenEffects>
          </a:ext>
        </a:extLst>
      </cdr:spPr>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1BDE07-39BE-4DF2-A498-76A8C3565BF2}" type="datetimeFigureOut">
              <a:rPr lang="sv-SE" smtClean="0"/>
              <a:t>2021-02-11</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CB89B-D924-4B17-B6F6-8DA860DEDECD}" type="slidenum">
              <a:rPr lang="sv-SE" smtClean="0"/>
              <a:t>‹#›</a:t>
            </a:fld>
            <a:endParaRPr lang="sv-SE"/>
          </a:p>
        </p:txBody>
      </p:sp>
    </p:spTree>
    <p:extLst>
      <p:ext uri="{BB962C8B-B14F-4D97-AF65-F5344CB8AC3E}">
        <p14:creationId xmlns:p14="http://schemas.microsoft.com/office/powerpoint/2010/main" val="1945473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ndependent.co.uk/topic/Germany"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independent.co.uk/topic/ransomware"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ke-la.com/"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www.bleepingcomputer.com/news/security/list-of-ransomware-that-leaks-victims-stolen-files-if-not-paid/" TargetMode="External"/><Relationship Id="rId4" Type="http://schemas.openxmlformats.org/officeDocument/2006/relationships/hyperlink" Target="https://www.bleepingcomputer.com/news/security/allied-universal-breached-by-maze-ransomware-stolen-data-leaked/"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theguardian.com/uk/metropolitan-police"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techcrunch.com/2019/01/15/amadeus-airline-booking-vulnerability-passenger-records/" TargetMode="External"/><Relationship Id="rId4" Type="http://schemas.openxmlformats.org/officeDocument/2006/relationships/hyperlink" Target="https://www.vpnmentor.com/blog/report-biostar2-leak/"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nfosecurity-magazine.com/news/phishing-attacks-spiked-by-250-in-1-1/" TargetMode="External"/><Relationship Id="rId7" Type="http://schemas.openxmlformats.org/officeDocument/2006/relationships/hyperlink" Target="https://mediatrust.com/"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lucysecurity.com/" TargetMode="External"/><Relationship Id="rId5" Type="http://schemas.openxmlformats.org/officeDocument/2006/relationships/hyperlink" Target="https://info.microsoft.com/ww-landing-M365-SIR-v24-Report-eBook.html?lcid=en-us" TargetMode="External"/><Relationship Id="rId4" Type="http://schemas.openxmlformats.org/officeDocument/2006/relationships/hyperlink" Target="https://www.microsoft.co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ankinfosecurity.com/blogs/data-breach-collection-contains-773-million-unique-emails-p-2713"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blog.defentry.com/blog/collection-1-defentry-has-the-file-and-here-is-what-we-found" TargetMode="External"/></Relationships>
</file>

<file path=ppt/notesSlides/_rels/notesSlide9.xml.rels><?xml version="1.0" encoding="UTF-8" standalone="yes"?>
<Relationships xmlns="http://schemas.openxmlformats.org/package/2006/relationships"><Relationship Id="rId13" Type="http://schemas.openxmlformats.org/officeDocument/2006/relationships/hyperlink" Target="https://www.zdnet.com/article/korean-web-host-hands-over-1-billion-won-to-ransomware-crooks/" TargetMode="External"/><Relationship Id="rId18" Type="http://schemas.openxmlformats.org/officeDocument/2006/relationships/hyperlink" Target="https://www.dchsystem.com/Articles/dch_ongoing_response_to_cyberattack_and_it_system_outage.aspx" TargetMode="External"/><Relationship Id="rId26" Type="http://schemas.openxmlformats.org/officeDocument/2006/relationships/hyperlink" Target="https://www.southcoasttoday.com/news/20190904/update-ransomware-attacker-demanded-53-million-from-city-of-new-bedford" TargetMode="External"/><Relationship Id="rId39" Type="http://schemas.openxmlformats.org/officeDocument/2006/relationships/hyperlink" Target="https://home.sophos.com/" TargetMode="External"/><Relationship Id="rId21" Type="http://schemas.openxmlformats.org/officeDocument/2006/relationships/hyperlink" Target="https://blog.emsisoft.com/en/34193/state-of-ransomware-in-the-u-s-2019-report-for-q1-to-q3/" TargetMode="External"/><Relationship Id="rId34" Type="http://schemas.openxmlformats.org/officeDocument/2006/relationships/hyperlink" Target="https://www.foxnews.com/tech/i-have-the-keys-to-your-voting-machine-probably" TargetMode="External"/><Relationship Id="rId42" Type="http://schemas.openxmlformats.org/officeDocument/2006/relationships/hyperlink" Target="https://www.govtech.com/security/After-an-Initial-Ransomware-Attack-Colorado-DOT-Gets-Hit-Again.html" TargetMode="External"/><Relationship Id="rId47" Type="http://schemas.openxmlformats.org/officeDocument/2006/relationships/hyperlink" Target="https://nakedsecurity.sophos.com/2019/07/17/rdp-exposed-the-wolves-already-at-your-door/" TargetMode="External"/><Relationship Id="rId50" Type="http://schemas.openxmlformats.org/officeDocument/2006/relationships/hyperlink" Target="https://home.sophos.com/?cmp=27313" TargetMode="External"/><Relationship Id="rId55" Type="http://schemas.openxmlformats.org/officeDocument/2006/relationships/hyperlink" Target="https://nakedsecurity.sophos.com/2018/07/25/russian-hackers-are-ready-to-disrupt-us-energy-utilities-says-dhs/" TargetMode="External"/><Relationship Id="rId7" Type="http://schemas.openxmlformats.org/officeDocument/2006/relationships/hyperlink" Target="https://www.zdnet.com/article/samsung-galaxy-s10-facial-recognition-fooled-by-a-video-of-the-phone-owner/" TargetMode="External"/><Relationship Id="rId2" Type="http://schemas.openxmlformats.org/officeDocument/2006/relationships/slide" Target="../slides/slide34.xml"/><Relationship Id="rId16" Type="http://schemas.openxmlformats.org/officeDocument/2006/relationships/hyperlink" Target="https://www.beckershospitalreview.com/cybersecurity/atlanta-s-ransomware-attack-may-cost-the-city-17m.html" TargetMode="External"/><Relationship Id="rId29" Type="http://schemas.openxmlformats.org/officeDocument/2006/relationships/hyperlink" Target="https://www.foxnews.com/tech/turn-off-your-bluetooth-warn-security-experts" TargetMode="External"/><Relationship Id="rId11" Type="http://schemas.openxmlformats.org/officeDocument/2006/relationships/hyperlink" Target="https://www.onlineathens.com/news/20190308/cyber-attack-forces-jackson-county-to-pay-400k-ransom" TargetMode="External"/><Relationship Id="rId24" Type="http://schemas.openxmlformats.org/officeDocument/2006/relationships/hyperlink" Target="https://www.foxnews.com/tech/sextortion-scams-are-back" TargetMode="External"/><Relationship Id="rId32" Type="http://schemas.openxmlformats.org/officeDocument/2006/relationships/hyperlink" Target="https://www.digitalshadows.com/" TargetMode="External"/><Relationship Id="rId37" Type="http://schemas.openxmlformats.org/officeDocument/2006/relationships/hyperlink" Target="https://www.ksla.com/2019/07/24/la-governor-declares-statewide-cybersecurity-emergency/" TargetMode="External"/><Relationship Id="rId40" Type="http://schemas.openxmlformats.org/officeDocument/2006/relationships/hyperlink" Target="https://arstechnica.com/tech-policy/2019/07/louisiana-declares-state-emergency-in-response-to-ransomware-attack/" TargetMode="External"/><Relationship Id="rId45" Type="http://schemas.openxmlformats.org/officeDocument/2006/relationships/hyperlink" Target="https://nakedsecurity.sophos.com/2017/05/17/wannacry-the-ransomware-worm-that-didnt-arrive-on-a-phishing-hook/" TargetMode="External"/><Relationship Id="rId53" Type="http://schemas.openxmlformats.org/officeDocument/2006/relationships/hyperlink" Target="https://nakedsecurity.sophos.com/2018/01/15/more-scada-app-vulnerabilities-found/" TargetMode="External"/><Relationship Id="rId58" Type="http://schemas.openxmlformats.org/officeDocument/2006/relationships/hyperlink" Target="https://dragos.com/blog/industry-news/ekans-ransomware-and-ics-operations/" TargetMode="External"/><Relationship Id="rId5" Type="http://schemas.openxmlformats.org/officeDocument/2006/relationships/hyperlink" Target="https://www.zdnet.com/article/google-chrome-to-block-automatic-downloads-initiated-from-ad-slot-iframes/" TargetMode="External"/><Relationship Id="rId19" Type="http://schemas.openxmlformats.org/officeDocument/2006/relationships/hyperlink" Target="https://www.foxnews.com/tech/protect-yourself-from-ransomware-using-windows-10" TargetMode="External"/><Relationship Id="rId4" Type="http://schemas.openxmlformats.org/officeDocument/2006/relationships/hyperlink" Target="https://www.zdnet.com/article/wordpress-shopping-sites-under-attack/" TargetMode="External"/><Relationship Id="rId9" Type="http://schemas.openxmlformats.org/officeDocument/2006/relationships/hyperlink" Target="http://www.jacksoncountygov.com/CivicAlerts.aspx?AID=98" TargetMode="External"/><Relationship Id="rId14" Type="http://schemas.openxmlformats.org/officeDocument/2006/relationships/hyperlink" Target="https://www.cnet.com/news/atlanta-computer-systems-held-hostage-in-ransomware-attack/" TargetMode="External"/><Relationship Id="rId22" Type="http://schemas.openxmlformats.org/officeDocument/2006/relationships/hyperlink" Target="https://www.zdnet.com/article/over-500-us-schools-were-hit-by-ransomware-in-2019/" TargetMode="External"/><Relationship Id="rId27" Type="http://schemas.openxmlformats.org/officeDocument/2006/relationships/hyperlink" Target="https://www.foxnews.com/category/tech/topics/security" TargetMode="External"/><Relationship Id="rId30" Type="http://schemas.openxmlformats.org/officeDocument/2006/relationships/hyperlink" Target="https://www.facebook.com/business/learn/facebook-ads-pixel" TargetMode="External"/><Relationship Id="rId35" Type="http://schemas.openxmlformats.org/officeDocument/2006/relationships/hyperlink" Target="https://foxnews.onelink.me/xLDS?pid=AppArticleLink&amp;af_dp=foxnewsaf://&amp;af_web_dp=https://www.foxnews.com/apps-products" TargetMode="External"/><Relationship Id="rId43" Type="http://schemas.openxmlformats.org/officeDocument/2006/relationships/hyperlink" Target="https://www.denverpost.com/2018/04/05/samsam-ransomware-cdot-cost/" TargetMode="External"/><Relationship Id="rId48" Type="http://schemas.openxmlformats.org/officeDocument/2006/relationships/hyperlink" Target="https://www.sophos.com/en-us/products/intercept-x.aspx?cmp=26103" TargetMode="External"/><Relationship Id="rId56" Type="http://schemas.openxmlformats.org/officeDocument/2006/relationships/hyperlink" Target="https://nakedsecurity.sophos.com/2017/09/22/using-infrared-cameras-to-break-out-of-air-gapped-networks/" TargetMode="External"/><Relationship Id="rId8" Type="http://schemas.openxmlformats.org/officeDocument/2006/relationships/hyperlink" Target="https://www.11alive.com/article/tech/ransomware-attack-targets-rural-georgia-county/85-2d6459e7-bd16-4cf9-b9fb-b03108a25144" TargetMode="External"/><Relationship Id="rId51" Type="http://schemas.openxmlformats.org/officeDocument/2006/relationships/hyperlink" Target="https://nakedsecurity.sophos.com/2020/02/20/ransomware-attack-forces-2-day-shutdown-of-natural-gas-pipeline/" TargetMode="External"/><Relationship Id="rId3" Type="http://schemas.openxmlformats.org/officeDocument/2006/relationships/hyperlink" Target="https://www.zdnet.com/article/georgia-county-pays-a-whopping-400000-to-get-rid-of-a-ransomware-infection/" TargetMode="External"/><Relationship Id="rId12" Type="http://schemas.openxmlformats.org/officeDocument/2006/relationships/hyperlink" Target="https://www.zdnet.com/article/ryuk-ransomware-gang-probably-russian-not-north-korean/" TargetMode="External"/><Relationship Id="rId17" Type="http://schemas.openxmlformats.org/officeDocument/2006/relationships/hyperlink" Target="https://www.foxnews.com/category/tech/topics/hackers" TargetMode="External"/><Relationship Id="rId25" Type="http://schemas.openxmlformats.org/officeDocument/2006/relationships/hyperlink" Target="https://www.foxnews.com/tech/baltimore-hit-by-ransomware-attack-forcing-officials-to-shut-down-citys-servers" TargetMode="External"/><Relationship Id="rId33" Type="http://schemas.openxmlformats.org/officeDocument/2006/relationships/hyperlink" Target="https://pdf.ic3.gov/2018_IC3Report.pdf" TargetMode="External"/><Relationship Id="rId38" Type="http://schemas.openxmlformats.org/officeDocument/2006/relationships/hyperlink" Target="https://vimeo.com/353833809" TargetMode="External"/><Relationship Id="rId46" Type="http://schemas.openxmlformats.org/officeDocument/2006/relationships/hyperlink" Target="https://nakedsecurity.sophos.com/2017/06/28/new-petya-ransomware-all-you-wanted-to-know-but-were-afraid-to-ask/" TargetMode="External"/><Relationship Id="rId59" Type="http://schemas.openxmlformats.org/officeDocument/2006/relationships/hyperlink" Target="https://news.sophos.com/en-us/2019/08/21/everything-is-bigger-in-texas-including-ransomware-attacks/" TargetMode="External"/><Relationship Id="rId20" Type="http://schemas.openxmlformats.org/officeDocument/2006/relationships/hyperlink" Target="https://research.checkpoint.com/ryuk-ransomware-targeted-campaign-break/" TargetMode="External"/><Relationship Id="rId41" Type="http://schemas.openxmlformats.org/officeDocument/2006/relationships/hyperlink" Target="https://nakedsecurity.sophos.com/2018/07/31/samsam-the-almost-6-million-ransomware/" TargetMode="External"/><Relationship Id="rId54" Type="http://schemas.openxmlformats.org/officeDocument/2006/relationships/hyperlink" Target="https://nakedsecurity.sophos.com/2020/02/07/robbin-hood-the-ransomware-that-brings-its-own-bug/" TargetMode="External"/><Relationship Id="rId1" Type="http://schemas.openxmlformats.org/officeDocument/2006/relationships/notesMaster" Target="../notesMasters/notesMaster1.xml"/><Relationship Id="rId6" Type="http://schemas.openxmlformats.org/officeDocument/2006/relationships/hyperlink" Target="https://www.zdnet.com/article/the-dismal-nature-of-cyber-security-and-other-rsa-conference-notes/" TargetMode="External"/><Relationship Id="rId15" Type="http://schemas.openxmlformats.org/officeDocument/2006/relationships/hyperlink" Target="https://www.zdnet.com/article/atlanta-spent-at-least-two-million-on-ransomware-attack-recovery/" TargetMode="External"/><Relationship Id="rId23" Type="http://schemas.openxmlformats.org/officeDocument/2006/relationships/hyperlink" Target="https://www.wcjb.com/content/news/City-of-Lake-City-moves-Forward-after-Cyber-Attack-511802711.html" TargetMode="External"/><Relationship Id="rId28" Type="http://schemas.openxmlformats.org/officeDocument/2006/relationships/hyperlink" Target="https://www.malwarebytes.com/" TargetMode="External"/><Relationship Id="rId36" Type="http://schemas.openxmlformats.org/officeDocument/2006/relationships/hyperlink" Target="http://gov.louisiana.gov/index.cfm/page/76" TargetMode="External"/><Relationship Id="rId49" Type="http://schemas.openxmlformats.org/officeDocument/2006/relationships/hyperlink" Target="https://www.sophos.com/en-us/products/next-gen-firewall.aspx?cmp=26057" TargetMode="External"/><Relationship Id="rId57" Type="http://schemas.openxmlformats.org/officeDocument/2006/relationships/hyperlink" Target="https://secure2.sophos.com/en-us/products/next-gen-firewall/free-trial/xg-firewall-demo.aspx?cmp=40280" TargetMode="External"/><Relationship Id="rId10" Type="http://schemas.openxmlformats.org/officeDocument/2006/relationships/hyperlink" Target="https://statescoop.com/rural-jackson-county-ga-recovering-from-ransomware-attack/" TargetMode="External"/><Relationship Id="rId31" Type="http://schemas.openxmlformats.org/officeDocument/2006/relationships/hyperlink" Target="http://https/www.foxnews.com/tech/your-personal-data-may-be-on-the-dark-web-what-you-need-to-know" TargetMode="External"/><Relationship Id="rId44" Type="http://schemas.openxmlformats.org/officeDocument/2006/relationships/hyperlink" Target="https://www.fmcsa.dot.gov/emergency/louisiana-proclamation-number-111-jbe-2019-state-emergency-invest-911" TargetMode="External"/><Relationship Id="rId52" Type="http://schemas.openxmlformats.org/officeDocument/2006/relationships/hyperlink" Target="https://www.us-cert.gov/ncas/alerts/aa20-049a" TargetMode="External"/><Relationship Id="rId60" Type="http://schemas.openxmlformats.org/officeDocument/2006/relationships/hyperlink" Target="https://www.sophos.com/en-us/medialibrary/pdfs/technical-papers/sophoslabs-2019-threat-report.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948660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01600" y="750888"/>
            <a:ext cx="6594475" cy="3709987"/>
          </a:xfrm>
        </p:spPr>
      </p:sp>
      <p:sp>
        <p:nvSpPr>
          <p:cNvPr id="3" name="Platshållare för anteckningar 2"/>
          <p:cNvSpPr>
            <a:spLocks noGrp="1"/>
          </p:cNvSpPr>
          <p:nvPr>
            <p:ph type="body" idx="1"/>
          </p:nvPr>
        </p:nvSpPr>
        <p:spPr/>
        <p:txBody>
          <a:bodyPr/>
          <a:lstStyle/>
          <a:p>
            <a:r>
              <a:rPr lang="en-US" sz="1200" b="0" i="0" kern="1200" dirty="0">
                <a:solidFill>
                  <a:schemeClr val="tx1"/>
                </a:solidFill>
                <a:effectLst/>
                <a:latin typeface="+mn-lt"/>
                <a:ea typeface="+mn-ea"/>
                <a:cs typeface="+mn-cs"/>
              </a:rPr>
              <a:t>A woman has died after hackers attacked a hospital in </a:t>
            </a:r>
            <a:r>
              <a:rPr lang="en-US" sz="1200" b="0" i="0" u="none" strike="noStrike" kern="1200" dirty="0">
                <a:solidFill>
                  <a:schemeClr val="tx1"/>
                </a:solidFill>
                <a:effectLst/>
                <a:latin typeface="+mn-lt"/>
                <a:ea typeface="+mn-ea"/>
                <a:cs typeface="+mn-cs"/>
                <a:hlinkClick r:id="rId3"/>
              </a:rPr>
              <a:t>Germany</a:t>
            </a:r>
            <a:r>
              <a:rPr lang="en-US" sz="1200" b="0" i="0" kern="1200" dirty="0">
                <a:solidFill>
                  <a:schemeClr val="tx1"/>
                </a:solidFill>
                <a:effectLst/>
                <a:latin typeface="+mn-lt"/>
                <a:ea typeface="+mn-ea"/>
                <a:cs typeface="+mn-cs"/>
              </a:rPr>
              <a:t>, causing IT systems to crash and emergency patients to be rerouted to other hospitals.</a:t>
            </a:r>
          </a:p>
          <a:p>
            <a:r>
              <a:rPr lang="en-US" sz="1200" b="0" i="0" kern="1200" dirty="0">
                <a:solidFill>
                  <a:schemeClr val="tx1"/>
                </a:solidFill>
                <a:effectLst/>
                <a:latin typeface="+mn-lt"/>
                <a:ea typeface="+mn-ea"/>
                <a:cs typeface="+mn-cs"/>
              </a:rPr>
              <a:t>The incident at Dusseldorf University Clinic prevented the hospital from accepting emergency patients last Friday, meaning ambulance drivers were forced to drive a woman in a critical condition to another facility 32km (20 miles) away. </a:t>
            </a:r>
          </a:p>
          <a:p>
            <a:r>
              <a:rPr lang="en-US" sz="1200" b="0" i="0" kern="1200" dirty="0">
                <a:solidFill>
                  <a:schemeClr val="tx1"/>
                </a:solidFill>
                <a:effectLst/>
                <a:latin typeface="+mn-lt"/>
                <a:ea typeface="+mn-ea"/>
                <a:cs typeface="+mn-cs"/>
              </a:rPr>
              <a:t>The delay meant doctors were unable to treat the unnamed woman for an hour and she subsequently died.</a:t>
            </a:r>
          </a:p>
          <a:p>
            <a:r>
              <a:rPr lang="en-US" sz="1200" b="0" i="0" u="none" strike="noStrike" kern="1200" dirty="0">
                <a:solidFill>
                  <a:schemeClr val="tx1"/>
                </a:solidFill>
                <a:effectLst/>
                <a:latin typeface="+mn-lt"/>
                <a:ea typeface="+mn-ea"/>
                <a:cs typeface="+mn-cs"/>
                <a:hlinkClick r:id="rId4"/>
              </a:rPr>
              <a:t>Ransomware</a:t>
            </a:r>
            <a:r>
              <a:rPr lang="en-US" sz="1200" b="0" i="0" kern="1200" dirty="0">
                <a:solidFill>
                  <a:schemeClr val="tx1"/>
                </a:solidFill>
                <a:effectLst/>
                <a:latin typeface="+mn-lt"/>
                <a:ea typeface="+mn-ea"/>
                <a:cs typeface="+mn-cs"/>
              </a:rPr>
              <a:t> attacks on hospitals have become increasingly common in recent years, due to the tendency for many facilities to rely on old and </a:t>
            </a:r>
            <a:r>
              <a:rPr lang="en-US" sz="1200" b="0" i="0" kern="1200" dirty="0" err="1">
                <a:solidFill>
                  <a:schemeClr val="tx1"/>
                </a:solidFill>
                <a:effectLst/>
                <a:latin typeface="+mn-lt"/>
                <a:ea typeface="+mn-ea"/>
                <a:cs typeface="+mn-cs"/>
              </a:rPr>
              <a:t>out-dated</a:t>
            </a:r>
            <a:r>
              <a:rPr lang="en-US" sz="1200" b="0" i="0" kern="1200" dirty="0">
                <a:solidFill>
                  <a:schemeClr val="tx1"/>
                </a:solidFill>
                <a:effectLst/>
                <a:latin typeface="+mn-lt"/>
                <a:ea typeface="+mn-ea"/>
                <a:cs typeface="+mn-cs"/>
              </a:rPr>
              <a:t> IT infrastructure to store patient’s medical records and other vital information. This allows cyber attackers to gain access to computer systems relatively easily, before  changing passwords and holding sensitive data for ransom.</a:t>
            </a:r>
          </a:p>
          <a:p>
            <a:r>
              <a:rPr lang="en-US" sz="1200" b="0" i="0" kern="1200" dirty="0">
                <a:solidFill>
                  <a:schemeClr val="tx1"/>
                </a:solidFill>
                <a:effectLst/>
                <a:latin typeface="+mn-lt"/>
                <a:ea typeface="+mn-ea"/>
                <a:cs typeface="+mn-cs"/>
              </a:rPr>
              <a:t>Hackers typically demand a payment in bitcoin or another semi-anonymous cryptocurrency that is difficult for law enforcement to trace. One of the most notorious incidents saw the Hollywood Presbyterian Medical Center (HPMC) in Los Angeles knocked offline for several weeks in 2016, forcing staff to resort to handwritten notes and fax machines.</a:t>
            </a:r>
          </a:p>
          <a:p>
            <a:r>
              <a:rPr lang="en-US" sz="1200" b="0" i="0" kern="1200" dirty="0">
                <a:solidFill>
                  <a:schemeClr val="tx1"/>
                </a:solidFill>
                <a:effectLst/>
                <a:latin typeface="+mn-lt"/>
                <a:ea typeface="+mn-ea"/>
                <a:cs typeface="+mn-cs"/>
              </a:rPr>
              <a:t>Administrators eventually decided to pay the $17,000 bitcoin in order to recover their systems, though cyber security experts warned that such action could encourage hackers and lead to a proliferation of ransomware attacks on hospitals and other critical infrastructure.</a:t>
            </a:r>
          </a:p>
          <a:p>
            <a:r>
              <a:rPr lang="en-US" sz="1200" b="0" i="0" kern="1200" dirty="0">
                <a:solidFill>
                  <a:schemeClr val="tx1"/>
                </a:solidFill>
                <a:effectLst/>
                <a:latin typeface="+mn-lt"/>
                <a:ea typeface="+mn-ea"/>
                <a:cs typeface="+mn-cs"/>
              </a:rPr>
              <a:t>The latest extortion attempt against the Dusseldorf hospital was withdrawn after German police contacted the anonymous perpetrators. The incident may be the first time that a patient’s death has been directly attributed to a ransomware attack, with prosecutors currently investigating the hackers on suspicion of negligent manslaughter.</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a:xfrm>
            <a:off x="3850443" y="9430091"/>
            <a:ext cx="2945659" cy="496411"/>
          </a:xfrm>
          <a:prstGeom prst="rect">
            <a:avLst/>
          </a:prstGeom>
        </p:spPr>
        <p:txBody>
          <a:bodyPr/>
          <a:lstStyle/>
          <a:p>
            <a:fld id="{CA98B7AC-1934-4159-A346-21575D1522C2}" type="slidenum">
              <a:rPr lang="sv-SE" smtClean="0"/>
              <a:t>38</a:t>
            </a:fld>
            <a:endParaRPr lang="sv-SE"/>
          </a:p>
        </p:txBody>
      </p:sp>
    </p:spTree>
    <p:extLst>
      <p:ext uri="{BB962C8B-B14F-4D97-AF65-F5344CB8AC3E}">
        <p14:creationId xmlns:p14="http://schemas.microsoft.com/office/powerpoint/2010/main" val="3781384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01600" y="750888"/>
            <a:ext cx="6594475" cy="3709987"/>
          </a:xfrm>
        </p:spPr>
      </p:sp>
      <p:sp>
        <p:nvSpPr>
          <p:cNvPr id="3" name="Platshållare för anteckninga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DarkSide</a:t>
            </a:r>
            <a:r>
              <a:rPr lang="en-US" sz="1200" b="0" i="0" kern="1200" dirty="0">
                <a:solidFill>
                  <a:schemeClr val="tx1"/>
                </a:solidFill>
                <a:effectLst/>
                <a:latin typeface="+mn-lt"/>
                <a:ea typeface="+mn-ea"/>
                <a:cs typeface="+mn-cs"/>
              </a:rPr>
              <a:t> Ransomware operation claims they are creating a distributed storage system in Iran to store and leak data stolen from victims. To show they mean business, the ransomware gang has deposited $320 thousand on a hacker forum.</a:t>
            </a:r>
          </a:p>
          <a:p>
            <a:r>
              <a:rPr lang="en-US" sz="1200" b="0" i="0" kern="1200" dirty="0" err="1">
                <a:solidFill>
                  <a:schemeClr val="tx1"/>
                </a:solidFill>
                <a:effectLst/>
                <a:latin typeface="+mn-lt"/>
                <a:ea typeface="+mn-ea"/>
                <a:cs typeface="+mn-cs"/>
              </a:rPr>
              <a:t>DarkSide</a:t>
            </a:r>
            <a:r>
              <a:rPr lang="en-US" sz="1200" b="0" i="0" kern="1200" dirty="0">
                <a:solidFill>
                  <a:schemeClr val="tx1"/>
                </a:solidFill>
                <a:effectLst/>
                <a:latin typeface="+mn-lt"/>
                <a:ea typeface="+mn-ea"/>
                <a:cs typeface="+mn-cs"/>
              </a:rPr>
              <a:t> is run as a Ransomware-as-a-Service (</a:t>
            </a:r>
            <a:r>
              <a:rPr lang="en-US" sz="1200" b="0" i="0" kern="1200" dirty="0" err="1">
                <a:solidFill>
                  <a:schemeClr val="tx1"/>
                </a:solidFill>
                <a:effectLst/>
                <a:latin typeface="+mn-lt"/>
                <a:ea typeface="+mn-ea"/>
                <a:cs typeface="+mn-cs"/>
              </a:rPr>
              <a:t>RaaS</a:t>
            </a:r>
            <a:r>
              <a:rPr lang="en-US" sz="1200" b="0" i="0" kern="1200" dirty="0">
                <a:solidFill>
                  <a:schemeClr val="tx1"/>
                </a:solidFill>
                <a:effectLst/>
                <a:latin typeface="+mn-lt"/>
                <a:ea typeface="+mn-ea"/>
                <a:cs typeface="+mn-cs"/>
              </a:rPr>
              <a:t>) where developers are in charge of programming the ransomware software and payment site, and affiliates are recruited to hack businesses and encrypt their devices.</a:t>
            </a:r>
            <a:r>
              <a:rPr lang="en-US" dirty="0"/>
              <a:t> </a:t>
            </a:r>
            <a:br>
              <a:rPr lang="en-US" dirty="0"/>
            </a:br>
            <a:r>
              <a:rPr lang="en-US" sz="1200" b="0" i="0" kern="1200" dirty="0">
                <a:solidFill>
                  <a:schemeClr val="tx1"/>
                </a:solidFill>
                <a:effectLst/>
                <a:latin typeface="+mn-lt"/>
                <a:ea typeface="+mn-ea"/>
                <a:cs typeface="+mn-cs"/>
              </a:rPr>
              <a:t>As part of this arrangement, the </a:t>
            </a:r>
            <a:r>
              <a:rPr lang="en-US" sz="1200" b="0" i="0" kern="1200" dirty="0" err="1">
                <a:solidFill>
                  <a:schemeClr val="tx1"/>
                </a:solidFill>
                <a:effectLst/>
                <a:latin typeface="+mn-lt"/>
                <a:ea typeface="+mn-ea"/>
                <a:cs typeface="+mn-cs"/>
              </a:rPr>
              <a:t>DarkSide</a:t>
            </a:r>
            <a:r>
              <a:rPr lang="en-US" sz="1200" b="0" i="0" kern="1200" dirty="0">
                <a:solidFill>
                  <a:schemeClr val="tx1"/>
                </a:solidFill>
                <a:effectLst/>
                <a:latin typeface="+mn-lt"/>
                <a:ea typeface="+mn-ea"/>
                <a:cs typeface="+mn-cs"/>
              </a:rPr>
              <a:t> ransomware developers receive a 10-25% cut, and an affiliate gets 75-90% of any ransom payments they generate.</a:t>
            </a:r>
          </a:p>
          <a:p>
            <a:r>
              <a:rPr lang="en-US" sz="1200" b="1" i="0" kern="1200" dirty="0">
                <a:solidFill>
                  <a:schemeClr val="tx1"/>
                </a:solidFill>
                <a:effectLst/>
                <a:latin typeface="+mn-lt"/>
                <a:ea typeface="+mn-ea"/>
                <a:cs typeface="+mn-cs"/>
              </a:rPr>
              <a:t>Distributed storage system to leak data</a:t>
            </a:r>
          </a:p>
          <a:p>
            <a:r>
              <a:rPr lang="en-US" sz="1200" b="0" i="0" kern="1200" dirty="0">
                <a:solidFill>
                  <a:schemeClr val="tx1"/>
                </a:solidFill>
                <a:effectLst/>
                <a:latin typeface="+mn-lt"/>
                <a:ea typeface="+mn-ea"/>
                <a:cs typeface="+mn-cs"/>
              </a:rPr>
              <a:t>Yesterday, cybersecurity intelligence firm </a:t>
            </a:r>
            <a:r>
              <a:rPr lang="en-US" sz="1200" b="0" i="0" u="none" strike="noStrike" kern="1200" dirty="0" err="1">
                <a:solidFill>
                  <a:schemeClr val="tx1"/>
                </a:solidFill>
                <a:effectLst/>
                <a:latin typeface="+mn-lt"/>
                <a:ea typeface="+mn-ea"/>
                <a:cs typeface="+mn-cs"/>
                <a:hlinkClick r:id="rId3"/>
              </a:rPr>
              <a:t>Kela</a:t>
            </a:r>
            <a:r>
              <a:rPr lang="en-US" sz="1200" b="0" i="0" kern="1200" dirty="0">
                <a:solidFill>
                  <a:schemeClr val="tx1"/>
                </a:solidFill>
                <a:effectLst/>
                <a:latin typeface="+mn-lt"/>
                <a:ea typeface="+mn-ea"/>
                <a:cs typeface="+mn-cs"/>
              </a:rPr>
              <a:t> shared a new topic posted by the </a:t>
            </a:r>
            <a:r>
              <a:rPr lang="en-US" sz="1200" b="0" i="0" kern="1200" dirty="0" err="1">
                <a:solidFill>
                  <a:schemeClr val="tx1"/>
                </a:solidFill>
                <a:effectLst/>
                <a:latin typeface="+mn-lt"/>
                <a:ea typeface="+mn-ea"/>
                <a:cs typeface="+mn-cs"/>
              </a:rPr>
              <a:t>DarkSide</a:t>
            </a:r>
            <a:r>
              <a:rPr lang="en-US" sz="1200" b="0" i="0" kern="1200" dirty="0">
                <a:solidFill>
                  <a:schemeClr val="tx1"/>
                </a:solidFill>
                <a:effectLst/>
                <a:latin typeface="+mn-lt"/>
                <a:ea typeface="+mn-ea"/>
                <a:cs typeface="+mn-cs"/>
              </a:rPr>
              <a:t> Ransomware operators on a Russian-speaking hacker forum with </a:t>
            </a:r>
            <a:r>
              <a:rPr lang="en-US" sz="1200" b="0" i="0" kern="1200" dirty="0" err="1">
                <a:solidFill>
                  <a:schemeClr val="tx1"/>
                </a:solidFill>
                <a:effectLst/>
                <a:latin typeface="+mn-lt"/>
                <a:ea typeface="+mn-ea"/>
                <a:cs typeface="+mn-cs"/>
              </a:rPr>
              <a:t>BleepingComputer</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In this topic, </a:t>
            </a:r>
            <a:r>
              <a:rPr lang="en-US" sz="1200" b="0" i="0" kern="1200" dirty="0" err="1">
                <a:solidFill>
                  <a:schemeClr val="tx1"/>
                </a:solidFill>
                <a:effectLst/>
                <a:latin typeface="+mn-lt"/>
                <a:ea typeface="+mn-ea"/>
                <a:cs typeface="+mn-cs"/>
              </a:rPr>
              <a:t>DarkSide</a:t>
            </a:r>
            <a:r>
              <a:rPr lang="en-US" sz="1200" b="0" i="0" kern="1200" dirty="0">
                <a:solidFill>
                  <a:schemeClr val="tx1"/>
                </a:solidFill>
                <a:effectLst/>
                <a:latin typeface="+mn-lt"/>
                <a:ea typeface="+mn-ea"/>
                <a:cs typeface="+mn-cs"/>
              </a:rPr>
              <a:t> has stated that they are working on a distributed storage system to store and leak victims' stolen data.</a:t>
            </a:r>
          </a:p>
          <a:p>
            <a:r>
              <a:rPr lang="en-US" sz="1200" b="0" i="0" kern="1200" dirty="0">
                <a:solidFill>
                  <a:schemeClr val="tx1"/>
                </a:solidFill>
                <a:effectLst/>
                <a:latin typeface="+mn-lt"/>
                <a:ea typeface="+mn-ea"/>
                <a:cs typeface="+mn-cs"/>
              </a:rPr>
              <a:t>Since late 2019, ransomware operations have been </a:t>
            </a:r>
            <a:r>
              <a:rPr lang="en-US" sz="1200" b="0" i="0" u="none" strike="noStrike" kern="1200" dirty="0">
                <a:solidFill>
                  <a:schemeClr val="tx1"/>
                </a:solidFill>
                <a:effectLst/>
                <a:latin typeface="+mn-lt"/>
                <a:ea typeface="+mn-ea"/>
                <a:cs typeface="+mn-cs"/>
                <a:hlinkClick r:id="rId4"/>
              </a:rPr>
              <a:t>actively performing a double-extortion strategy</a:t>
            </a:r>
            <a:r>
              <a:rPr lang="en-US" sz="1200" b="0" i="0" kern="1200" dirty="0">
                <a:solidFill>
                  <a:schemeClr val="tx1"/>
                </a:solidFill>
                <a:effectLst/>
                <a:latin typeface="+mn-lt"/>
                <a:ea typeface="+mn-ea"/>
                <a:cs typeface="+mn-cs"/>
              </a:rPr>
              <a:t> of stealing unencrypted data and then encrypting the victim's computers. The encrypted files and the threat to publicly release data on </a:t>
            </a:r>
            <a:r>
              <a:rPr lang="en-US" sz="1200" b="0" i="0" u="none" strike="noStrike" kern="1200" dirty="0">
                <a:solidFill>
                  <a:schemeClr val="tx1"/>
                </a:solidFill>
                <a:effectLst/>
                <a:latin typeface="+mn-lt"/>
                <a:ea typeface="+mn-ea"/>
                <a:cs typeface="+mn-cs"/>
                <a:hlinkClick r:id="rId5"/>
              </a:rPr>
              <a:t>ransomware data leak sites</a:t>
            </a:r>
            <a:r>
              <a:rPr lang="en-US" sz="1200" b="0" i="0" kern="1200" dirty="0">
                <a:solidFill>
                  <a:schemeClr val="tx1"/>
                </a:solidFill>
                <a:effectLst/>
                <a:latin typeface="+mn-lt"/>
                <a:ea typeface="+mn-ea"/>
                <a:cs typeface="+mn-cs"/>
              </a:rPr>
              <a:t> are used to extort victims into paying the ransom.</a:t>
            </a:r>
          </a:p>
          <a:p>
            <a:r>
              <a:rPr lang="en-US" sz="1200" b="0" i="0" kern="1200" dirty="0">
                <a:solidFill>
                  <a:schemeClr val="tx1"/>
                </a:solidFill>
                <a:effectLst/>
                <a:latin typeface="+mn-lt"/>
                <a:ea typeface="+mn-ea"/>
                <a:cs typeface="+mn-cs"/>
              </a:rPr>
              <a:t>To disrupt these extortion demands, law enforcement and cybersecurity firms actively try to take down these data leak sites.</a:t>
            </a:r>
          </a:p>
          <a:p>
            <a:r>
              <a:rPr lang="en-US" sz="1200" b="0" i="0" kern="1200" dirty="0">
                <a:solidFill>
                  <a:schemeClr val="tx1"/>
                </a:solidFill>
                <a:effectLst/>
                <a:latin typeface="+mn-lt"/>
                <a:ea typeface="+mn-ea"/>
                <a:cs typeface="+mn-cs"/>
              </a:rPr>
              <a:t>To prevent this, </a:t>
            </a:r>
            <a:r>
              <a:rPr lang="en-US" sz="1200" b="0" i="0" kern="1200" dirty="0" err="1">
                <a:solidFill>
                  <a:schemeClr val="tx1"/>
                </a:solidFill>
                <a:effectLst/>
                <a:latin typeface="+mn-lt"/>
                <a:ea typeface="+mn-ea"/>
                <a:cs typeface="+mn-cs"/>
              </a:rPr>
              <a:t>DarkSide</a:t>
            </a:r>
            <a:r>
              <a:rPr lang="en-US" sz="1200" b="0" i="0" kern="1200" dirty="0">
                <a:solidFill>
                  <a:schemeClr val="tx1"/>
                </a:solidFill>
                <a:effectLst/>
                <a:latin typeface="+mn-lt"/>
                <a:ea typeface="+mn-ea"/>
                <a:cs typeface="+mn-cs"/>
              </a:rPr>
              <a:t> states that they plan to create a distributed "sustainable storage system" in Iran to host the victim's stolen data for six months.</a:t>
            </a:r>
          </a:p>
          <a:p>
            <a:r>
              <a:rPr lang="en-US" sz="1200" b="0" i="0" kern="1200" dirty="0">
                <a:solidFill>
                  <a:schemeClr val="tx1"/>
                </a:solidFill>
                <a:effectLst/>
                <a:latin typeface="+mn-lt"/>
                <a:ea typeface="+mn-ea"/>
                <a:cs typeface="+mn-cs"/>
              </a:rPr>
              <a:t>"Some targets think that if a lot of data has been downloaded from them, then after their publication, hackers and other people will download it for a long time through the TOR. We think so too, so we will change it."</a:t>
            </a:r>
          </a:p>
          <a:p>
            <a:r>
              <a:rPr lang="en-US" sz="1200" b="1" i="0" kern="1200" dirty="0" err="1">
                <a:solidFill>
                  <a:schemeClr val="tx1"/>
                </a:solidFill>
                <a:effectLst/>
                <a:latin typeface="+mn-lt"/>
                <a:ea typeface="+mn-ea"/>
                <a:cs typeface="+mn-cs"/>
              </a:rPr>
              <a:t>DarkSide</a:t>
            </a:r>
            <a:r>
              <a:rPr lang="en-US" sz="1200" b="1" i="0" kern="1200" dirty="0">
                <a:solidFill>
                  <a:schemeClr val="tx1"/>
                </a:solidFill>
                <a:effectLst/>
                <a:latin typeface="+mn-lt"/>
                <a:ea typeface="+mn-ea"/>
                <a:cs typeface="+mn-cs"/>
              </a:rPr>
              <a:t> deposits $320 thousand on a hacker forum</a:t>
            </a:r>
          </a:p>
          <a:p>
            <a:r>
              <a:rPr lang="en-US" sz="1200" b="0" i="0" kern="1200" dirty="0">
                <a:solidFill>
                  <a:schemeClr val="tx1"/>
                </a:solidFill>
                <a:effectLst/>
                <a:latin typeface="+mn-lt"/>
                <a:ea typeface="+mn-ea"/>
                <a:cs typeface="+mn-cs"/>
              </a:rPr>
              <a:t>As part of this same forum topic, the </a:t>
            </a:r>
            <a:r>
              <a:rPr lang="en-US" sz="1200" b="0" i="0" kern="1200" dirty="0" err="1">
                <a:solidFill>
                  <a:schemeClr val="tx1"/>
                </a:solidFill>
                <a:effectLst/>
                <a:latin typeface="+mn-lt"/>
                <a:ea typeface="+mn-ea"/>
                <a:cs typeface="+mn-cs"/>
              </a:rPr>
              <a:t>DarkSide</a:t>
            </a:r>
            <a:r>
              <a:rPr lang="en-US" sz="1200" b="0" i="0" kern="1200" dirty="0">
                <a:solidFill>
                  <a:schemeClr val="tx1"/>
                </a:solidFill>
                <a:effectLst/>
                <a:latin typeface="+mn-lt"/>
                <a:ea typeface="+mn-ea"/>
                <a:cs typeface="+mn-cs"/>
              </a:rPr>
              <a:t> operation announced that they were looking for new Russian affiliates to join their program, who they claim to earn an average of $400k per victim.</a:t>
            </a:r>
          </a:p>
          <a:p>
            <a:r>
              <a:rPr lang="en-US" sz="1200" b="0" i="0" kern="1200" dirty="0">
                <a:solidFill>
                  <a:schemeClr val="tx1"/>
                </a:solidFill>
                <a:effectLst/>
                <a:latin typeface="+mn-lt"/>
                <a:ea typeface="+mn-ea"/>
                <a:cs typeface="+mn-cs"/>
              </a:rPr>
              <a:t>As part of this recruitment drive, affiliates must pass an interview and answer any questions the developers have about their level of experience.</a:t>
            </a:r>
          </a:p>
          <a:p>
            <a:r>
              <a:rPr lang="en-US" sz="1200" b="0" i="0" kern="1200" dirty="0">
                <a:solidFill>
                  <a:schemeClr val="tx1"/>
                </a:solidFill>
                <a:effectLst/>
                <a:latin typeface="+mn-lt"/>
                <a:ea typeface="+mn-ea"/>
                <a:cs typeface="+mn-cs"/>
              </a:rPr>
              <a:t>"Pass an interview, show your work and payments, answer the necessary questions." - </a:t>
            </a:r>
            <a:r>
              <a:rPr lang="en-US" sz="1200" b="0" i="0" kern="1200" dirty="0" err="1">
                <a:solidFill>
                  <a:schemeClr val="tx1"/>
                </a:solidFill>
                <a:effectLst/>
                <a:latin typeface="+mn-lt"/>
                <a:ea typeface="+mn-ea"/>
                <a:cs typeface="+mn-cs"/>
              </a:rPr>
              <a:t>DarkSide</a:t>
            </a:r>
            <a:r>
              <a:rPr lang="en-US" sz="1200" b="0" i="0" kern="1200" dirty="0">
                <a:solidFill>
                  <a:schemeClr val="tx1"/>
                </a:solidFill>
                <a:effectLst/>
                <a:latin typeface="+mn-lt"/>
                <a:ea typeface="+mn-ea"/>
                <a:cs typeface="+mn-cs"/>
              </a:rPr>
              <a:t> developers.</a:t>
            </a:r>
          </a:p>
          <a:p>
            <a:r>
              <a:rPr lang="en-US" sz="1200" b="0" i="0" kern="1200" dirty="0">
                <a:solidFill>
                  <a:schemeClr val="tx1"/>
                </a:solidFill>
                <a:effectLst/>
                <a:latin typeface="+mn-lt"/>
                <a:ea typeface="+mn-ea"/>
                <a:cs typeface="+mn-cs"/>
              </a:rPr>
              <a:t>Unlike other ransomware operations, such as </a:t>
            </a:r>
            <a:r>
              <a:rPr lang="en-US" sz="1200" b="0" i="0" kern="1200" dirty="0" err="1">
                <a:solidFill>
                  <a:schemeClr val="tx1"/>
                </a:solidFill>
                <a:effectLst/>
                <a:latin typeface="+mn-lt"/>
                <a:ea typeface="+mn-ea"/>
                <a:cs typeface="+mn-cs"/>
              </a:rPr>
              <a:t>Ryuk</a:t>
            </a:r>
            <a:r>
              <a:rPr lang="en-US" sz="1200" b="0" i="0" kern="1200" dirty="0">
                <a:solidFill>
                  <a:schemeClr val="tx1"/>
                </a:solidFill>
                <a:effectLst/>
                <a:latin typeface="+mn-lt"/>
                <a:ea typeface="+mn-ea"/>
                <a:cs typeface="+mn-cs"/>
              </a:rPr>
              <a:t>, Egregor, and others,  </a:t>
            </a:r>
            <a:r>
              <a:rPr lang="en-US" sz="1200" b="0" i="0" kern="1200" dirty="0" err="1">
                <a:solidFill>
                  <a:schemeClr val="tx1"/>
                </a:solidFill>
                <a:effectLst/>
                <a:latin typeface="+mn-lt"/>
                <a:ea typeface="+mn-ea"/>
                <a:cs typeface="+mn-cs"/>
              </a:rPr>
              <a:t>DarkSide</a:t>
            </a:r>
            <a:r>
              <a:rPr lang="en-US" sz="1200" b="0" i="0" kern="1200" dirty="0">
                <a:solidFill>
                  <a:schemeClr val="tx1"/>
                </a:solidFill>
                <a:effectLst/>
                <a:latin typeface="+mn-lt"/>
                <a:ea typeface="+mn-ea"/>
                <a:cs typeface="+mn-cs"/>
              </a:rPr>
              <a:t> states that do not allow attacks on:</a:t>
            </a:r>
          </a:p>
          <a:p>
            <a:r>
              <a:rPr lang="en-US" sz="1200" b="0" i="0" kern="1200" dirty="0">
                <a:solidFill>
                  <a:schemeClr val="tx1"/>
                </a:solidFill>
                <a:effectLst/>
                <a:latin typeface="+mn-lt"/>
                <a:ea typeface="+mn-ea"/>
                <a:cs typeface="+mn-cs"/>
              </a:rPr>
              <a:t>Medicine (hospitals, hospices).</a:t>
            </a:r>
          </a:p>
          <a:p>
            <a:r>
              <a:rPr lang="en-US" sz="1200" b="0" i="0" kern="1200" dirty="0">
                <a:solidFill>
                  <a:schemeClr val="tx1"/>
                </a:solidFill>
                <a:effectLst/>
                <a:latin typeface="+mn-lt"/>
                <a:ea typeface="+mn-ea"/>
                <a:cs typeface="+mn-cs"/>
              </a:rPr>
              <a:t>Education (schools, universities).</a:t>
            </a:r>
          </a:p>
          <a:p>
            <a:r>
              <a:rPr lang="en-US" sz="1200" b="0" i="0" kern="1200" dirty="0">
                <a:solidFill>
                  <a:schemeClr val="tx1"/>
                </a:solidFill>
                <a:effectLst/>
                <a:latin typeface="+mn-lt"/>
                <a:ea typeface="+mn-ea"/>
                <a:cs typeface="+mn-cs"/>
              </a:rPr>
              <a:t>Non-profit organizations.</a:t>
            </a:r>
          </a:p>
          <a:p>
            <a:r>
              <a:rPr lang="en-US" sz="1200" b="0" i="0" kern="1200" dirty="0">
                <a:solidFill>
                  <a:schemeClr val="tx1"/>
                </a:solidFill>
                <a:effectLst/>
                <a:latin typeface="+mn-lt"/>
                <a:ea typeface="+mn-ea"/>
                <a:cs typeface="+mn-cs"/>
              </a:rPr>
              <a:t>Government sector.</a:t>
            </a:r>
          </a:p>
          <a:p>
            <a:r>
              <a:rPr lang="en-US" sz="1200" b="0" i="0" kern="1200" dirty="0">
                <a:solidFill>
                  <a:schemeClr val="tx1"/>
                </a:solidFill>
                <a:effectLst/>
                <a:latin typeface="+mn-lt"/>
                <a:ea typeface="+mn-ea"/>
                <a:cs typeface="+mn-cs"/>
              </a:rPr>
              <a:t>It is too soon to tell if </a:t>
            </a:r>
            <a:r>
              <a:rPr lang="en-US" sz="1200" b="0" i="0" kern="1200" dirty="0" err="1">
                <a:solidFill>
                  <a:schemeClr val="tx1"/>
                </a:solidFill>
                <a:effectLst/>
                <a:latin typeface="+mn-lt"/>
                <a:ea typeface="+mn-ea"/>
                <a:cs typeface="+mn-cs"/>
              </a:rPr>
              <a:t>DarkSide</a:t>
            </a:r>
            <a:r>
              <a:rPr lang="en-US" sz="1200" b="0" i="0" kern="1200" dirty="0">
                <a:solidFill>
                  <a:schemeClr val="tx1"/>
                </a:solidFill>
                <a:effectLst/>
                <a:latin typeface="+mn-lt"/>
                <a:ea typeface="+mn-ea"/>
                <a:cs typeface="+mn-cs"/>
              </a:rPr>
              <a:t> will keep its promises about not targeting these organizations.</a:t>
            </a:r>
          </a:p>
          <a:p>
            <a:r>
              <a:rPr lang="en-US" sz="1200" b="0" i="0" kern="1200" dirty="0">
                <a:solidFill>
                  <a:schemeClr val="tx1"/>
                </a:solidFill>
                <a:effectLst/>
                <a:latin typeface="+mn-lt"/>
                <a:ea typeface="+mn-ea"/>
                <a:cs typeface="+mn-cs"/>
              </a:rPr>
              <a:t>In addition to recruiting affiliates, </a:t>
            </a:r>
            <a:r>
              <a:rPr lang="en-US" sz="1200" b="0" i="0" kern="1200" dirty="0" err="1">
                <a:solidFill>
                  <a:schemeClr val="tx1"/>
                </a:solidFill>
                <a:effectLst/>
                <a:latin typeface="+mn-lt"/>
                <a:ea typeface="+mn-ea"/>
                <a:cs typeface="+mn-cs"/>
              </a:rPr>
              <a:t>DarkSide</a:t>
            </a:r>
            <a:r>
              <a:rPr lang="en-US" sz="1200" b="0" i="0" kern="1200" dirty="0">
                <a:solidFill>
                  <a:schemeClr val="tx1"/>
                </a:solidFill>
                <a:effectLst/>
                <a:latin typeface="+mn-lt"/>
                <a:ea typeface="+mn-ea"/>
                <a:cs typeface="+mn-cs"/>
              </a:rPr>
              <a:t> states that they are willing to spend 400K to hackers with access to large companies in the USA that can be encrypted.</a:t>
            </a:r>
          </a:p>
          <a:p>
            <a:r>
              <a:rPr lang="en-US" sz="1200" b="0" i="0" kern="1200" dirty="0">
                <a:solidFill>
                  <a:schemeClr val="tx1"/>
                </a:solidFill>
                <a:effectLst/>
                <a:latin typeface="+mn-lt"/>
                <a:ea typeface="+mn-ea"/>
                <a:cs typeface="+mn-cs"/>
              </a:rPr>
              <a:t>To back up their claims, the </a:t>
            </a:r>
            <a:r>
              <a:rPr lang="en-US" sz="1200" b="0" i="0" kern="1200" dirty="0" err="1">
                <a:solidFill>
                  <a:schemeClr val="tx1"/>
                </a:solidFill>
                <a:effectLst/>
                <a:latin typeface="+mn-lt"/>
                <a:ea typeface="+mn-ea"/>
                <a:cs typeface="+mn-cs"/>
              </a:rPr>
              <a:t>DarkSide</a:t>
            </a:r>
            <a:r>
              <a:rPr lang="en-US" sz="1200" b="0" i="0" kern="1200">
                <a:solidFill>
                  <a:schemeClr val="tx1"/>
                </a:solidFill>
                <a:effectLst/>
                <a:latin typeface="+mn-lt"/>
                <a:ea typeface="+mn-ea"/>
                <a:cs typeface="+mn-cs"/>
              </a:rPr>
              <a:t> gang deposited 20 bitcoins on the forum, which is worth approximately $320 thousand at today's values.</a:t>
            </a:r>
          </a:p>
          <a:p>
            <a:endParaRPr lang="en-US"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a:xfrm>
            <a:off x="3850443" y="9430091"/>
            <a:ext cx="2945659" cy="496411"/>
          </a:xfrm>
          <a:prstGeom prst="rect">
            <a:avLst/>
          </a:prstGeom>
        </p:spPr>
        <p:txBody>
          <a:bodyPr/>
          <a:lstStyle/>
          <a:p>
            <a:fld id="{E80B3FED-E035-468F-A794-5A0D8EE38CCD}" type="slidenum">
              <a:rPr lang="sv-SE" smtClean="0"/>
              <a:t>39</a:t>
            </a:fld>
            <a:endParaRPr lang="sv-SE"/>
          </a:p>
        </p:txBody>
      </p:sp>
    </p:spTree>
    <p:extLst>
      <p:ext uri="{BB962C8B-B14F-4D97-AF65-F5344CB8AC3E}">
        <p14:creationId xmlns:p14="http://schemas.microsoft.com/office/powerpoint/2010/main" val="2848504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01600" y="750888"/>
            <a:ext cx="6594475" cy="3709987"/>
          </a:xfrm>
        </p:spPr>
      </p:sp>
      <p:sp>
        <p:nvSpPr>
          <p:cNvPr id="3" name="Platshållare för anteckningar 2"/>
          <p:cNvSpPr>
            <a:spLocks noGrp="1"/>
          </p:cNvSpPr>
          <p:nvPr>
            <p:ph type="body" idx="1"/>
          </p:nvPr>
        </p:nvSpPr>
        <p:spPr/>
        <p:txBody>
          <a:bodyPr>
            <a:normAutofit/>
          </a:bodyPr>
          <a:lstStyle/>
          <a:p>
            <a:r>
              <a:rPr lang="sv-SE" sz="1200" kern="1200" dirty="0" err="1">
                <a:solidFill>
                  <a:schemeClr val="tx1"/>
                </a:solidFill>
                <a:latin typeface="Times New Roman" charset="0"/>
                <a:ea typeface="+mn-ea"/>
                <a:cs typeface="+mn-cs"/>
              </a:rPr>
              <a:t>Crime-as-a-service</a:t>
            </a:r>
            <a:r>
              <a:rPr lang="sv-SE" sz="1200" kern="1200" baseline="0" dirty="0">
                <a:solidFill>
                  <a:schemeClr val="tx1"/>
                </a:solidFill>
                <a:latin typeface="Times New Roman" charset="0"/>
                <a:ea typeface="+mn-ea"/>
                <a:cs typeface="+mn-cs"/>
              </a:rPr>
              <a:t> </a:t>
            </a:r>
            <a:r>
              <a:rPr lang="sv-SE" sz="1200" kern="1200" dirty="0">
                <a:solidFill>
                  <a:schemeClr val="tx1"/>
                </a:solidFill>
                <a:latin typeface="Times New Roman" charset="0"/>
                <a:ea typeface="+mn-ea"/>
                <a:cs typeface="+mn-cs"/>
              </a:rPr>
              <a:t>”</a:t>
            </a:r>
            <a:r>
              <a:rPr lang="sv-SE" sz="1200" kern="1200" dirty="0" err="1">
                <a:solidFill>
                  <a:schemeClr val="tx1"/>
                </a:solidFill>
                <a:latin typeface="Times New Roman" charset="0"/>
                <a:ea typeface="+mn-ea"/>
                <a:cs typeface="+mn-cs"/>
              </a:rPr>
              <a:t>Blackhole</a:t>
            </a:r>
            <a:r>
              <a:rPr lang="sv-SE" sz="1200" kern="1200" dirty="0">
                <a:solidFill>
                  <a:schemeClr val="tx1"/>
                </a:solidFill>
                <a:latin typeface="Times New Roman" charset="0"/>
                <a:ea typeface="+mn-ea"/>
                <a:cs typeface="+mn-cs"/>
              </a:rPr>
              <a:t> </a:t>
            </a:r>
            <a:r>
              <a:rPr lang="sv-SE" sz="1200" kern="1200" dirty="0" err="1">
                <a:solidFill>
                  <a:schemeClr val="tx1"/>
                </a:solidFill>
                <a:latin typeface="Times New Roman" charset="0"/>
                <a:ea typeface="+mn-ea"/>
                <a:cs typeface="+mn-cs"/>
              </a:rPr>
              <a:t>Exploit</a:t>
            </a:r>
            <a:r>
              <a:rPr lang="sv-SE" sz="1200" kern="1200" dirty="0">
                <a:solidFill>
                  <a:schemeClr val="tx1"/>
                </a:solidFill>
                <a:latin typeface="Times New Roman" charset="0"/>
                <a:ea typeface="+mn-ea"/>
                <a:cs typeface="+mn-cs"/>
              </a:rPr>
              <a:t> Kit”</a:t>
            </a:r>
            <a:r>
              <a:rPr lang="sv-SE" sz="1200" kern="1200" dirty="0" err="1">
                <a:solidFill>
                  <a:schemeClr val="tx1"/>
                </a:solidFill>
                <a:latin typeface="Times New Roman" charset="0"/>
                <a:ea typeface="+mn-ea"/>
                <a:cs typeface="+mn-cs"/>
              </a:rPr>
              <a:t>-Dmitry</a:t>
            </a:r>
            <a:r>
              <a:rPr lang="sv-SE" sz="1200" kern="1200" dirty="0">
                <a:solidFill>
                  <a:schemeClr val="tx1"/>
                </a:solidFill>
                <a:latin typeface="Times New Roman" charset="0"/>
                <a:ea typeface="+mn-ea"/>
                <a:cs typeface="+mn-cs"/>
              </a:rPr>
              <a:t> ”</a:t>
            </a:r>
            <a:r>
              <a:rPr lang="sv-SE" sz="1200" kern="1200" dirty="0" err="1">
                <a:solidFill>
                  <a:schemeClr val="tx1"/>
                </a:solidFill>
                <a:latin typeface="Times New Roman" charset="0"/>
                <a:ea typeface="+mn-ea"/>
                <a:cs typeface="+mn-cs"/>
              </a:rPr>
              <a:t>Paunch</a:t>
            </a:r>
            <a:r>
              <a:rPr lang="sv-SE" sz="1200" kern="1200" dirty="0">
                <a:solidFill>
                  <a:schemeClr val="tx1"/>
                </a:solidFill>
                <a:latin typeface="Times New Roman" charset="0"/>
                <a:ea typeface="+mn-ea"/>
                <a:cs typeface="+mn-cs"/>
              </a:rPr>
              <a:t>” Fedotov 7 år 12 april 2016, 1000 kunder X 400.000</a:t>
            </a:r>
            <a:r>
              <a:rPr lang="sv-SE" sz="1200" kern="1200" baseline="0" dirty="0">
                <a:solidFill>
                  <a:schemeClr val="tx1"/>
                </a:solidFill>
                <a:latin typeface="Times New Roman" charset="0"/>
                <a:ea typeface="+mn-ea"/>
                <a:cs typeface="+mn-cs"/>
              </a:rPr>
              <a:t> kr/månad. </a:t>
            </a:r>
            <a:r>
              <a:rPr lang="sv-SE" sz="1200" kern="1200" baseline="0">
                <a:solidFill>
                  <a:schemeClr val="tx1"/>
                </a:solidFill>
                <a:latin typeface="Times New Roman" charset="0"/>
                <a:ea typeface="+mn-ea"/>
                <a:cs typeface="+mn-cs"/>
              </a:rPr>
              <a:t>Föddes 2010.</a:t>
            </a:r>
            <a:endParaRPr lang="sv-SE" sz="1200" kern="1200" dirty="0">
              <a:solidFill>
                <a:schemeClr val="tx1"/>
              </a:solidFill>
              <a:latin typeface="Times New Roman" charset="0"/>
              <a:ea typeface="+mn-ea"/>
              <a:cs typeface="+mn-cs"/>
            </a:endParaRPr>
          </a:p>
          <a:p>
            <a:endParaRPr lang="sv-SE" dirty="0"/>
          </a:p>
        </p:txBody>
      </p:sp>
    </p:spTree>
    <p:extLst>
      <p:ext uri="{BB962C8B-B14F-4D97-AF65-F5344CB8AC3E}">
        <p14:creationId xmlns:p14="http://schemas.microsoft.com/office/powerpoint/2010/main" val="3014700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01600" y="750888"/>
            <a:ext cx="6594475" cy="3709987"/>
          </a:xfrm>
        </p:spPr>
      </p:sp>
      <p:sp>
        <p:nvSpPr>
          <p:cNvPr id="3" name="Platshållare för anteckningar 2"/>
          <p:cNvSpPr>
            <a:spLocks noGrp="1"/>
          </p:cNvSpPr>
          <p:nvPr>
            <p:ph type="body" idx="1"/>
          </p:nvPr>
        </p:nvSpPr>
        <p:spPr/>
        <p:txBody>
          <a:bodyPr/>
          <a:lstStyle/>
          <a:p>
            <a:r>
              <a:rPr lang="en-US" sz="1200" b="0" i="0" kern="1200" dirty="0">
                <a:solidFill>
                  <a:schemeClr val="tx1"/>
                </a:solidFill>
                <a:effectLst/>
                <a:latin typeface="+mn-lt"/>
                <a:ea typeface="+mn-ea"/>
                <a:cs typeface="+mn-cs"/>
              </a:rPr>
              <a:t>21,040,296 is the exact number of credentials belonging to companies ranking in the first 500 that security researchers found on the web.</a:t>
            </a:r>
          </a:p>
          <a:p>
            <a:r>
              <a:rPr lang="en-US" sz="1200" b="0" i="0" kern="1200" dirty="0">
                <a:solidFill>
                  <a:schemeClr val="tx1"/>
                </a:solidFill>
                <a:effectLst/>
                <a:latin typeface="+mn-lt"/>
                <a:ea typeface="+mn-ea"/>
                <a:cs typeface="+mn-cs"/>
              </a:rPr>
              <a:t>Most of them were from tech companies, closely followed by organizations in the financial industry. Entities in the healthcare, energy, telecommunications, retail, industrial, transport, aerospace and defense sectors are also on the list.</a:t>
            </a:r>
          </a:p>
          <a:p>
            <a:r>
              <a:rPr lang="en-US" sz="1200" b="0" i="0" kern="1200" dirty="0">
                <a:solidFill>
                  <a:schemeClr val="tx1"/>
                </a:solidFill>
                <a:effectLst/>
                <a:latin typeface="+mn-lt"/>
                <a:ea typeface="+mn-ea"/>
                <a:cs typeface="+mn-cs"/>
              </a:rPr>
              <a:t>However, the researchers reveal a worrying statistic: "95% of the credentials contained unencrypted, or brute-forced and cracked by the attackers, plaintext passwords.“</a:t>
            </a:r>
          </a:p>
          <a:p>
            <a:endParaRPr lang="sv-SE" dirty="0"/>
          </a:p>
        </p:txBody>
      </p:sp>
      <p:sp>
        <p:nvSpPr>
          <p:cNvPr id="4" name="Platshållare för bildnummer 3"/>
          <p:cNvSpPr>
            <a:spLocks noGrp="1"/>
          </p:cNvSpPr>
          <p:nvPr>
            <p:ph type="sldNum" sz="quarter" idx="10"/>
          </p:nvPr>
        </p:nvSpPr>
        <p:spPr>
          <a:xfrm>
            <a:off x="3850443" y="9430091"/>
            <a:ext cx="2945659" cy="496411"/>
          </a:xfrm>
          <a:prstGeom prst="rect">
            <a:avLst/>
          </a:prstGeom>
        </p:spPr>
        <p:txBody>
          <a:bodyPr/>
          <a:lstStyle/>
          <a:p>
            <a:fld id="{CA98B7AC-1934-4159-A346-21575D1522C2}" type="slidenum">
              <a:rPr lang="sv-SE" smtClean="0"/>
              <a:t>49</a:t>
            </a:fld>
            <a:endParaRPr lang="sv-SE"/>
          </a:p>
        </p:txBody>
      </p:sp>
    </p:spTree>
    <p:extLst>
      <p:ext uri="{BB962C8B-B14F-4D97-AF65-F5344CB8AC3E}">
        <p14:creationId xmlns:p14="http://schemas.microsoft.com/office/powerpoint/2010/main" val="2234438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01600" y="750888"/>
            <a:ext cx="6594475" cy="3709987"/>
          </a:xfrm>
        </p:spPr>
      </p:sp>
      <p:sp>
        <p:nvSpPr>
          <p:cNvPr id="3" name="Platshållare för anteckningar 2"/>
          <p:cNvSpPr>
            <a:spLocks noGrp="1"/>
          </p:cNvSpPr>
          <p:nvPr>
            <p:ph type="body" idx="1"/>
          </p:nvPr>
        </p:nvSpPr>
        <p:spPr/>
        <p:txBody>
          <a:bodyPr/>
          <a:lstStyle/>
          <a:p>
            <a:r>
              <a:rPr lang="en-US" sz="1200" b="0" i="0" kern="1200" dirty="0">
                <a:solidFill>
                  <a:schemeClr val="tx1"/>
                </a:solidFill>
                <a:effectLst/>
                <a:latin typeface="+mn-lt"/>
                <a:ea typeface="+mn-ea"/>
                <a:cs typeface="+mn-cs"/>
              </a:rPr>
              <a:t>The fingerprints of over 1 million people, as well as facial recognition information, unencrypted usernames and passwords, and personal information of employees, was discovered on a publicly accessible database for a company used by the likes of the UK </a:t>
            </a:r>
            <a:r>
              <a:rPr lang="en-US" sz="1200" b="0" i="0" u="none" strike="noStrike" kern="1200" dirty="0">
                <a:solidFill>
                  <a:schemeClr val="tx1"/>
                </a:solidFill>
                <a:effectLst/>
                <a:latin typeface="+mn-lt"/>
                <a:ea typeface="+mn-ea"/>
                <a:cs typeface="+mn-cs"/>
                <a:hlinkClick r:id="rId3"/>
              </a:rPr>
              <a:t>Metropolitan police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defence</a:t>
            </a:r>
            <a:r>
              <a:rPr lang="en-US" sz="1200" b="0" i="0" kern="1200" dirty="0">
                <a:solidFill>
                  <a:schemeClr val="tx1"/>
                </a:solidFill>
                <a:effectLst/>
                <a:latin typeface="+mn-lt"/>
                <a:ea typeface="+mn-ea"/>
                <a:cs typeface="+mn-cs"/>
              </a:rPr>
              <a:t> contractors and banks.</a:t>
            </a:r>
          </a:p>
          <a:p>
            <a:r>
              <a:rPr lang="en-US" sz="1200" b="0" i="0" kern="1200" dirty="0">
                <a:solidFill>
                  <a:schemeClr val="tx1"/>
                </a:solidFill>
                <a:effectLst/>
                <a:latin typeface="+mn-lt"/>
                <a:ea typeface="+mn-ea"/>
                <a:cs typeface="+mn-cs"/>
              </a:rPr>
              <a:t>Suprema is the security company responsible for the web-based </a:t>
            </a:r>
            <a:r>
              <a:rPr lang="en-US" sz="1200" b="0" i="0" kern="1200" dirty="0" err="1">
                <a:solidFill>
                  <a:schemeClr val="tx1"/>
                </a:solidFill>
                <a:effectLst/>
                <a:latin typeface="+mn-lt"/>
                <a:ea typeface="+mn-ea"/>
                <a:cs typeface="+mn-cs"/>
              </a:rPr>
              <a:t>Biostar</a:t>
            </a:r>
            <a:r>
              <a:rPr lang="en-US" sz="1200" b="0" i="0" kern="1200" dirty="0">
                <a:solidFill>
                  <a:schemeClr val="tx1"/>
                </a:solidFill>
                <a:effectLst/>
                <a:latin typeface="+mn-lt"/>
                <a:ea typeface="+mn-ea"/>
                <a:cs typeface="+mn-cs"/>
              </a:rPr>
              <a:t> 2 biometrics lock system that allows </a:t>
            </a:r>
            <a:r>
              <a:rPr lang="en-US" sz="1200" b="0" i="0" kern="1200" dirty="0" err="1">
                <a:solidFill>
                  <a:schemeClr val="tx1"/>
                </a:solidFill>
                <a:effectLst/>
                <a:latin typeface="+mn-lt"/>
                <a:ea typeface="+mn-ea"/>
                <a:cs typeface="+mn-cs"/>
              </a:rPr>
              <a:t>centralised</a:t>
            </a:r>
            <a:r>
              <a:rPr lang="en-US" sz="1200" b="0" i="0" kern="1200" dirty="0">
                <a:solidFill>
                  <a:schemeClr val="tx1"/>
                </a:solidFill>
                <a:effectLst/>
                <a:latin typeface="+mn-lt"/>
                <a:ea typeface="+mn-ea"/>
                <a:cs typeface="+mn-cs"/>
              </a:rPr>
              <a:t> control for access to secure facilities like warehouses or office buildings. </a:t>
            </a:r>
            <a:r>
              <a:rPr lang="en-US" sz="1200" b="0" i="0" kern="1200" dirty="0" err="1">
                <a:solidFill>
                  <a:schemeClr val="tx1"/>
                </a:solidFill>
                <a:effectLst/>
                <a:latin typeface="+mn-lt"/>
                <a:ea typeface="+mn-ea"/>
                <a:cs typeface="+mn-cs"/>
              </a:rPr>
              <a:t>Biostar</a:t>
            </a:r>
            <a:r>
              <a:rPr lang="en-US" sz="1200" b="0" i="0" kern="1200" dirty="0">
                <a:solidFill>
                  <a:schemeClr val="tx1"/>
                </a:solidFill>
                <a:effectLst/>
                <a:latin typeface="+mn-lt"/>
                <a:ea typeface="+mn-ea"/>
                <a:cs typeface="+mn-cs"/>
              </a:rPr>
              <a:t> 2 uses fingerprints and facial recognition as part of its means of identifying people attempting to gain access to buildings.</a:t>
            </a:r>
          </a:p>
          <a:p>
            <a:r>
              <a:rPr lang="en-US" sz="1200" b="0" i="0" kern="1200" dirty="0">
                <a:solidFill>
                  <a:schemeClr val="tx1"/>
                </a:solidFill>
                <a:effectLst/>
                <a:latin typeface="+mn-lt"/>
                <a:ea typeface="+mn-ea"/>
                <a:cs typeface="+mn-cs"/>
              </a:rPr>
              <a:t>Last month, Suprema announced its </a:t>
            </a:r>
            <a:r>
              <a:rPr lang="en-US" sz="1200" b="0" i="0" kern="1200" dirty="0" err="1">
                <a:solidFill>
                  <a:schemeClr val="tx1"/>
                </a:solidFill>
                <a:effectLst/>
                <a:latin typeface="+mn-lt"/>
                <a:ea typeface="+mn-ea"/>
                <a:cs typeface="+mn-cs"/>
              </a:rPr>
              <a:t>Biostar</a:t>
            </a:r>
            <a:r>
              <a:rPr lang="en-US" sz="1200" b="0" i="0" kern="1200" dirty="0">
                <a:solidFill>
                  <a:schemeClr val="tx1"/>
                </a:solidFill>
                <a:effectLst/>
                <a:latin typeface="+mn-lt"/>
                <a:ea typeface="+mn-ea"/>
                <a:cs typeface="+mn-cs"/>
              </a:rPr>
              <a:t> 2 platform was integrated into another access control system – AEOS. AEOS is used by 5,700 </a:t>
            </a:r>
            <a:r>
              <a:rPr lang="en-US" sz="1200" b="0" i="0" kern="1200" dirty="0" err="1">
                <a:solidFill>
                  <a:schemeClr val="tx1"/>
                </a:solidFill>
                <a:effectLst/>
                <a:latin typeface="+mn-lt"/>
                <a:ea typeface="+mn-ea"/>
                <a:cs typeface="+mn-cs"/>
              </a:rPr>
              <a:t>organisations</a:t>
            </a:r>
            <a:r>
              <a:rPr lang="en-US" sz="1200" b="0" i="0" kern="1200" dirty="0">
                <a:solidFill>
                  <a:schemeClr val="tx1"/>
                </a:solidFill>
                <a:effectLst/>
                <a:latin typeface="+mn-lt"/>
                <a:ea typeface="+mn-ea"/>
                <a:cs typeface="+mn-cs"/>
              </a:rPr>
              <a:t> in 83 countries, including governments, banks and the UK Metropolitan police.</a:t>
            </a:r>
          </a:p>
          <a:p>
            <a:r>
              <a:rPr lang="en-US" sz="1200" b="1" u="none" strike="noStrike" kern="1200" dirty="0">
                <a:solidFill>
                  <a:schemeClr val="tx1"/>
                </a:solidFill>
                <a:effectLst/>
                <a:latin typeface="+mn-lt"/>
                <a:ea typeface="+mn-ea"/>
                <a:cs typeface="+mn-cs"/>
              </a:rPr>
              <a:t>The Great Hack: the film that goes behind the scenes of the Facebook data scandal</a:t>
            </a:r>
            <a:endParaRPr lang="en-US" sz="1200" b="1" kern="1200" dirty="0">
              <a:solidFill>
                <a:schemeClr val="tx1"/>
              </a:solidFill>
              <a:effectLst/>
              <a:latin typeface="+mn-lt"/>
              <a:ea typeface="+mn-ea"/>
              <a:cs typeface="+mn-cs"/>
            </a:endParaRPr>
          </a:p>
          <a:p>
            <a:pPr fontAlgn="t"/>
            <a:r>
              <a:rPr lang="en-US" dirty="0">
                <a:effectLst/>
              </a:rPr>
              <a:t> </a:t>
            </a:r>
            <a:r>
              <a:rPr lang="en-US" sz="1200" b="0" kern="1200" dirty="0">
                <a:solidFill>
                  <a:schemeClr val="tx1"/>
                </a:solidFill>
                <a:effectLst/>
                <a:latin typeface="+mn-lt"/>
                <a:ea typeface="+mn-ea"/>
                <a:cs typeface="+mn-cs"/>
              </a:rPr>
              <a:t>Read more</a:t>
            </a:r>
          </a:p>
          <a:p>
            <a:r>
              <a:rPr lang="en-US" sz="1200" b="0" i="0" kern="1200" dirty="0">
                <a:solidFill>
                  <a:schemeClr val="tx1"/>
                </a:solidFill>
                <a:effectLst/>
                <a:latin typeface="+mn-lt"/>
                <a:ea typeface="+mn-ea"/>
                <a:cs typeface="+mn-cs"/>
              </a:rPr>
              <a:t>The Israeli security researchers Noam </a:t>
            </a:r>
            <a:r>
              <a:rPr lang="en-US" sz="1200" b="0" i="0" kern="1200" dirty="0" err="1">
                <a:solidFill>
                  <a:schemeClr val="tx1"/>
                </a:solidFill>
                <a:effectLst/>
                <a:latin typeface="+mn-lt"/>
                <a:ea typeface="+mn-ea"/>
                <a:cs typeface="+mn-cs"/>
              </a:rPr>
              <a:t>Rotem</a:t>
            </a:r>
            <a:r>
              <a:rPr lang="en-US" sz="1200" b="0" i="0" kern="1200" dirty="0">
                <a:solidFill>
                  <a:schemeClr val="tx1"/>
                </a:solidFill>
                <a:effectLst/>
                <a:latin typeface="+mn-lt"/>
                <a:ea typeface="+mn-ea"/>
                <a:cs typeface="+mn-cs"/>
              </a:rPr>
              <a:t> and Ran </a:t>
            </a:r>
            <a:r>
              <a:rPr lang="en-US" sz="1200" b="0" i="0" kern="1200" dirty="0" err="1">
                <a:solidFill>
                  <a:schemeClr val="tx1"/>
                </a:solidFill>
                <a:effectLst/>
                <a:latin typeface="+mn-lt"/>
                <a:ea typeface="+mn-ea"/>
                <a:cs typeface="+mn-cs"/>
              </a:rPr>
              <a:t>Locar</a:t>
            </a:r>
            <a:r>
              <a:rPr lang="en-US" sz="1200" b="0" i="0" kern="1200" dirty="0">
                <a:solidFill>
                  <a:schemeClr val="tx1"/>
                </a:solidFill>
                <a:effectLst/>
                <a:latin typeface="+mn-lt"/>
                <a:ea typeface="+mn-ea"/>
                <a:cs typeface="+mn-cs"/>
              </a:rPr>
              <a:t> working with </a:t>
            </a:r>
            <a:r>
              <a:rPr lang="en-US" sz="1200" b="0" i="0" kern="1200" dirty="0" err="1">
                <a:solidFill>
                  <a:schemeClr val="tx1"/>
                </a:solidFill>
                <a:effectLst/>
                <a:latin typeface="+mn-lt"/>
                <a:ea typeface="+mn-ea"/>
                <a:cs typeface="+mn-cs"/>
              </a:rPr>
              <a:t>vpnmentor</a:t>
            </a:r>
            <a:r>
              <a:rPr lang="en-US" sz="1200" b="0" i="0" kern="1200" dirty="0">
                <a:solidFill>
                  <a:schemeClr val="tx1"/>
                </a:solidFill>
                <a:effectLst/>
                <a:latin typeface="+mn-lt"/>
                <a:ea typeface="+mn-ea"/>
                <a:cs typeface="+mn-cs"/>
              </a:rPr>
              <a:t>, a service that reviews virtual private network services, have been running a side project to scans ports looking for familiar IP blocks, and then use these blocks to find holes in companies’ systems that could potentially lead to data breaches.</a:t>
            </a:r>
          </a:p>
          <a:p>
            <a:r>
              <a:rPr lang="en-US" sz="1200" b="0" i="0" kern="1200" dirty="0">
                <a:solidFill>
                  <a:schemeClr val="tx1"/>
                </a:solidFill>
                <a:effectLst/>
                <a:latin typeface="+mn-lt"/>
                <a:ea typeface="+mn-ea"/>
                <a:cs typeface="+mn-cs"/>
              </a:rPr>
              <a:t>In a search last week, the researchers found </a:t>
            </a:r>
            <a:r>
              <a:rPr lang="en-US" sz="1200" b="0" i="0" kern="1200" dirty="0" err="1">
                <a:solidFill>
                  <a:schemeClr val="tx1"/>
                </a:solidFill>
                <a:effectLst/>
                <a:latin typeface="+mn-lt"/>
                <a:ea typeface="+mn-ea"/>
                <a:cs typeface="+mn-cs"/>
              </a:rPr>
              <a:t>Biostar</a:t>
            </a:r>
            <a:r>
              <a:rPr lang="en-US" sz="1200" b="0" i="0" kern="1200" dirty="0">
                <a:solidFill>
                  <a:schemeClr val="tx1"/>
                </a:solidFill>
                <a:effectLst/>
                <a:latin typeface="+mn-lt"/>
                <a:ea typeface="+mn-ea"/>
                <a:cs typeface="+mn-cs"/>
              </a:rPr>
              <a:t> 2’s database was unprotected and mostly unencrypted. They were able to search the database by manipulating the URL search criteria in </a:t>
            </a:r>
            <a:r>
              <a:rPr lang="en-US" sz="1200" b="0" i="0" kern="1200" dirty="0" err="1">
                <a:solidFill>
                  <a:schemeClr val="tx1"/>
                </a:solidFill>
                <a:effectLst/>
                <a:latin typeface="+mn-lt"/>
                <a:ea typeface="+mn-ea"/>
                <a:cs typeface="+mn-cs"/>
              </a:rPr>
              <a:t>Elasticsearch</a:t>
            </a:r>
            <a:r>
              <a:rPr lang="en-US" sz="1200" b="0" i="0" kern="1200" dirty="0">
                <a:solidFill>
                  <a:schemeClr val="tx1"/>
                </a:solidFill>
                <a:effectLst/>
                <a:latin typeface="+mn-lt"/>
                <a:ea typeface="+mn-ea"/>
                <a:cs typeface="+mn-cs"/>
              </a:rPr>
              <a:t> to gain access to data.</a:t>
            </a:r>
          </a:p>
          <a:p>
            <a:r>
              <a:rPr lang="en-US" sz="1200" b="0" i="0" kern="1200" dirty="0">
                <a:solidFill>
                  <a:schemeClr val="tx1"/>
                </a:solidFill>
                <a:effectLst/>
                <a:latin typeface="+mn-lt"/>
                <a:ea typeface="+mn-ea"/>
                <a:cs typeface="+mn-cs"/>
              </a:rPr>
              <a:t>The researchers had access to over 27.8m records, and 23 gigabytes-worth of data including admin panels, dashboards, fingerprint data, facial recognition data, face photos of users, unencrypted usernames and passwords, logs of facility access, security levels and clearance, and personal details of staff.</a:t>
            </a:r>
          </a:p>
          <a:p>
            <a:r>
              <a:rPr lang="en-US" sz="1200" b="0" i="0" kern="1200" dirty="0">
                <a:solidFill>
                  <a:schemeClr val="tx1"/>
                </a:solidFill>
                <a:effectLst/>
                <a:latin typeface="+mn-lt"/>
                <a:ea typeface="+mn-ea"/>
                <a:cs typeface="+mn-cs"/>
              </a:rPr>
              <a:t>Much of the usernames and passwords were not encrypted, </a:t>
            </a:r>
            <a:r>
              <a:rPr lang="en-US" sz="1200" b="0" i="0" kern="1200" dirty="0" err="1">
                <a:solidFill>
                  <a:schemeClr val="tx1"/>
                </a:solidFill>
                <a:effectLst/>
                <a:latin typeface="+mn-lt"/>
                <a:ea typeface="+mn-ea"/>
                <a:cs typeface="+mn-cs"/>
              </a:rPr>
              <a:t>Rotem</a:t>
            </a:r>
            <a:r>
              <a:rPr lang="en-US" sz="1200" b="0" i="0" kern="1200" dirty="0">
                <a:solidFill>
                  <a:schemeClr val="tx1"/>
                </a:solidFill>
                <a:effectLst/>
                <a:latin typeface="+mn-lt"/>
                <a:ea typeface="+mn-ea"/>
                <a:cs typeface="+mn-cs"/>
              </a:rPr>
              <a:t> told the Guardian.</a:t>
            </a:r>
          </a:p>
          <a:p>
            <a:r>
              <a:rPr lang="en-US" sz="1200" b="0" i="0" kern="1200" dirty="0">
                <a:solidFill>
                  <a:schemeClr val="tx1"/>
                </a:solidFill>
                <a:effectLst/>
                <a:latin typeface="+mn-lt"/>
                <a:ea typeface="+mn-ea"/>
                <a:cs typeface="+mn-cs"/>
              </a:rPr>
              <a:t>“We were able to find plain-text passwords of administrator accounts,” he said.</a:t>
            </a:r>
          </a:p>
          <a:p>
            <a:r>
              <a:rPr lang="en-US" sz="1200" b="0" i="0" kern="1200" dirty="0">
                <a:solidFill>
                  <a:schemeClr val="tx1"/>
                </a:solidFill>
                <a:effectLst/>
                <a:latin typeface="+mn-lt"/>
                <a:ea typeface="+mn-ea"/>
                <a:cs typeface="+mn-cs"/>
              </a:rPr>
              <a:t>“The access allows first of all seeing millions of users are using this system to access different locations and see in real time which user enters which facility or which room in each facility, even.”</a:t>
            </a:r>
          </a:p>
          <a:p>
            <a:r>
              <a:rPr lang="en-US" sz="1200" b="0" i="0" kern="1200" dirty="0">
                <a:solidFill>
                  <a:schemeClr val="tx1"/>
                </a:solidFill>
                <a:effectLst/>
                <a:latin typeface="+mn-lt"/>
                <a:ea typeface="+mn-ea"/>
                <a:cs typeface="+mn-cs"/>
              </a:rPr>
              <a:t>“We [were] able to change data and add new users,” he said.</a:t>
            </a:r>
          </a:p>
          <a:p>
            <a:r>
              <a:rPr lang="en-US" sz="1200" b="0" i="0" kern="1200" dirty="0">
                <a:solidFill>
                  <a:schemeClr val="tx1"/>
                </a:solidFill>
                <a:effectLst/>
                <a:latin typeface="+mn-lt"/>
                <a:ea typeface="+mn-ea"/>
                <a:cs typeface="+mn-cs"/>
              </a:rPr>
              <a:t>This would mean that he could edit an existing user’s account and add his own fingerprint and then be able to access whatever building that user is </a:t>
            </a:r>
            <a:r>
              <a:rPr lang="en-US" sz="1200" b="0" i="0" kern="1200" dirty="0" err="1">
                <a:solidFill>
                  <a:schemeClr val="tx1"/>
                </a:solidFill>
                <a:effectLst/>
                <a:latin typeface="+mn-lt"/>
                <a:ea typeface="+mn-ea"/>
                <a:cs typeface="+mn-cs"/>
              </a:rPr>
              <a:t>authorised</a:t>
            </a:r>
            <a:r>
              <a:rPr lang="en-US" sz="1200" b="0" i="0" kern="1200" dirty="0">
                <a:solidFill>
                  <a:schemeClr val="tx1"/>
                </a:solidFill>
                <a:effectLst/>
                <a:latin typeface="+mn-lt"/>
                <a:ea typeface="+mn-ea"/>
                <a:cs typeface="+mn-cs"/>
              </a:rPr>
              <a:t> to access, or he could just add himself as a user with his photo and fingerprints.</a:t>
            </a:r>
          </a:p>
          <a:p>
            <a:r>
              <a:rPr lang="en-US" sz="1200" b="0" i="0" u="none" strike="noStrike" kern="1200" dirty="0">
                <a:solidFill>
                  <a:schemeClr val="tx1"/>
                </a:solidFill>
                <a:effectLst/>
                <a:latin typeface="+mn-lt"/>
                <a:ea typeface="+mn-ea"/>
                <a:cs typeface="+mn-cs"/>
                <a:hlinkClick r:id="rId4"/>
              </a:rPr>
              <a:t>In the paper</a:t>
            </a:r>
            <a:r>
              <a:rPr lang="en-US" sz="1200" b="0" i="0" kern="1200" dirty="0">
                <a:solidFill>
                  <a:schemeClr val="tx1"/>
                </a:solidFill>
                <a:effectLst/>
                <a:latin typeface="+mn-lt"/>
                <a:ea typeface="+mn-ea"/>
                <a:cs typeface="+mn-cs"/>
              </a:rPr>
              <a:t> about the discovery provided to the Guardian before being published by </a:t>
            </a:r>
            <a:r>
              <a:rPr lang="en-US" sz="1200" b="0" i="0" kern="1200" dirty="0" err="1">
                <a:solidFill>
                  <a:schemeClr val="tx1"/>
                </a:solidFill>
                <a:effectLst/>
                <a:latin typeface="+mn-lt"/>
                <a:ea typeface="+mn-ea"/>
                <a:cs typeface="+mn-cs"/>
              </a:rPr>
              <a:t>vpnmentor</a:t>
            </a:r>
            <a:r>
              <a:rPr lang="en-US" sz="1200" b="0" i="0" kern="1200" dirty="0">
                <a:solidFill>
                  <a:schemeClr val="tx1"/>
                </a:solidFill>
                <a:effectLst/>
                <a:latin typeface="+mn-lt"/>
                <a:ea typeface="+mn-ea"/>
                <a:cs typeface="+mn-cs"/>
              </a:rPr>
              <a:t> on Wednesday, the researchers said they were able to access data from co-working </a:t>
            </a:r>
            <a:r>
              <a:rPr lang="en-US" sz="1200" b="0" i="0" kern="1200" dirty="0" err="1">
                <a:solidFill>
                  <a:schemeClr val="tx1"/>
                </a:solidFill>
                <a:effectLst/>
                <a:latin typeface="+mn-lt"/>
                <a:ea typeface="+mn-ea"/>
                <a:cs typeface="+mn-cs"/>
              </a:rPr>
              <a:t>organisations</a:t>
            </a:r>
            <a:r>
              <a:rPr lang="en-US" sz="1200" b="0" i="0" kern="1200" dirty="0">
                <a:solidFill>
                  <a:schemeClr val="tx1"/>
                </a:solidFill>
                <a:effectLst/>
                <a:latin typeface="+mn-lt"/>
                <a:ea typeface="+mn-ea"/>
                <a:cs typeface="+mn-cs"/>
              </a:rPr>
              <a:t> in the US and Indonesia, a gym chain in India and Sri Lanka, a medicine supplier in the United Kingdom, and a car parking space developer in Finland, among others.</a:t>
            </a:r>
          </a:p>
          <a:p>
            <a:r>
              <a:rPr lang="en-US" sz="1200" b="0" i="0" kern="1200" dirty="0">
                <a:solidFill>
                  <a:schemeClr val="tx1"/>
                </a:solidFill>
                <a:effectLst/>
                <a:latin typeface="+mn-lt"/>
                <a:ea typeface="+mn-ea"/>
                <a:cs typeface="+mn-cs"/>
              </a:rPr>
              <a:t>The researchers said the sheer scale of the breach was alarming because the service is in 1.5m locations across the world and because, unlike passwords being leaked, when fingerprints are leaked, you can’t change your fingerprint.</a:t>
            </a:r>
          </a:p>
          <a:p>
            <a:r>
              <a:rPr lang="en-US" sz="1200" b="0" i="0" kern="1200" dirty="0">
                <a:solidFill>
                  <a:schemeClr val="tx1"/>
                </a:solidFill>
                <a:effectLst/>
                <a:latin typeface="+mn-lt"/>
                <a:ea typeface="+mn-ea"/>
                <a:cs typeface="+mn-cs"/>
              </a:rPr>
              <a:t>“Instead of saving a hash of the fingerprint (that can’t be reverse-engineered) they are saving people’s actual fingerprints that can be copied for malicious purposes,” the researchers said in the paper.</a:t>
            </a:r>
          </a:p>
          <a:p>
            <a:r>
              <a:rPr lang="en-US" sz="1200" b="0" i="0" kern="1200" dirty="0">
                <a:solidFill>
                  <a:schemeClr val="tx1"/>
                </a:solidFill>
                <a:effectLst/>
                <a:latin typeface="+mn-lt"/>
                <a:ea typeface="+mn-ea"/>
                <a:cs typeface="+mn-cs"/>
              </a:rPr>
              <a:t>The researchers made multiple attempts to contact Suprema before taking the paper to the Guardian late last week. Early Wednesday morning (Australian time) the vulnerability was closed, but they still have not heard back from the security firm.</a:t>
            </a:r>
          </a:p>
          <a:p>
            <a:r>
              <a:rPr lang="en-US" sz="1200" b="1" u="none" strike="noStrike" kern="1200" dirty="0">
                <a:solidFill>
                  <a:schemeClr val="tx1"/>
                </a:solidFill>
                <a:effectLst/>
                <a:latin typeface="+mn-lt"/>
                <a:ea typeface="+mn-ea"/>
                <a:cs typeface="+mn-cs"/>
              </a:rPr>
              <a:t>Chinese </a:t>
            </a:r>
            <a:r>
              <a:rPr lang="en-US" sz="1200" b="1" u="none" strike="noStrike" kern="1200" dirty="0" err="1">
                <a:solidFill>
                  <a:schemeClr val="tx1"/>
                </a:solidFill>
                <a:effectLst/>
                <a:latin typeface="+mn-lt"/>
                <a:ea typeface="+mn-ea"/>
                <a:cs typeface="+mn-cs"/>
              </a:rPr>
              <a:t>cyberhackers</a:t>
            </a:r>
            <a:r>
              <a:rPr lang="en-US" sz="1200" b="1" u="none" strike="noStrike" kern="1200" dirty="0">
                <a:solidFill>
                  <a:schemeClr val="tx1"/>
                </a:solidFill>
                <a:effectLst/>
                <a:latin typeface="+mn-lt"/>
                <a:ea typeface="+mn-ea"/>
                <a:cs typeface="+mn-cs"/>
              </a:rPr>
              <a:t> 'blurring line between state power and crime'</a:t>
            </a:r>
            <a:endParaRPr lang="en-US" sz="1200" b="1" kern="1200" dirty="0">
              <a:solidFill>
                <a:schemeClr val="tx1"/>
              </a:solidFill>
              <a:effectLst/>
              <a:latin typeface="+mn-lt"/>
              <a:ea typeface="+mn-ea"/>
              <a:cs typeface="+mn-cs"/>
            </a:endParaRPr>
          </a:p>
          <a:p>
            <a:pPr fontAlgn="t"/>
            <a:r>
              <a:rPr lang="en-US" dirty="0">
                <a:effectLst/>
              </a:rPr>
              <a:t> </a:t>
            </a:r>
            <a:r>
              <a:rPr lang="en-US" sz="1200" b="0" kern="1200" dirty="0">
                <a:solidFill>
                  <a:schemeClr val="tx1"/>
                </a:solidFill>
                <a:effectLst/>
                <a:latin typeface="+mn-lt"/>
                <a:ea typeface="+mn-ea"/>
                <a:cs typeface="+mn-cs"/>
              </a:rPr>
              <a:t>Read more</a:t>
            </a:r>
          </a:p>
          <a:p>
            <a:r>
              <a:rPr lang="en-US" sz="1200" b="0" i="0" kern="1200" dirty="0">
                <a:solidFill>
                  <a:schemeClr val="tx1"/>
                </a:solidFill>
                <a:effectLst/>
                <a:latin typeface="+mn-lt"/>
                <a:ea typeface="+mn-ea"/>
                <a:cs typeface="+mn-cs"/>
              </a:rPr>
              <a:t>Suprema’s head of marketing, Andy </a:t>
            </a:r>
            <a:r>
              <a:rPr lang="en-US" sz="1200" b="0" i="0" kern="1200" dirty="0" err="1">
                <a:solidFill>
                  <a:schemeClr val="tx1"/>
                </a:solidFill>
                <a:effectLst/>
                <a:latin typeface="+mn-lt"/>
                <a:ea typeface="+mn-ea"/>
                <a:cs typeface="+mn-cs"/>
              </a:rPr>
              <a:t>Ahn</a:t>
            </a:r>
            <a:r>
              <a:rPr lang="en-US" sz="1200" b="0" i="0" kern="1200" dirty="0">
                <a:solidFill>
                  <a:schemeClr val="tx1"/>
                </a:solidFill>
                <a:effectLst/>
                <a:latin typeface="+mn-lt"/>
                <a:ea typeface="+mn-ea"/>
                <a:cs typeface="+mn-cs"/>
              </a:rPr>
              <a:t>, told the Guardian the company had taken an “in-depth evaluation” of the information provided by </a:t>
            </a:r>
            <a:r>
              <a:rPr lang="en-US" sz="1200" b="0" i="0" kern="1200" dirty="0" err="1">
                <a:solidFill>
                  <a:schemeClr val="tx1"/>
                </a:solidFill>
                <a:effectLst/>
                <a:latin typeface="+mn-lt"/>
                <a:ea typeface="+mn-ea"/>
                <a:cs typeface="+mn-cs"/>
              </a:rPr>
              <a:t>vpnmentor</a:t>
            </a:r>
            <a:r>
              <a:rPr lang="en-US" sz="1200" b="0" i="0" kern="1200" dirty="0">
                <a:solidFill>
                  <a:schemeClr val="tx1"/>
                </a:solidFill>
                <a:effectLst/>
                <a:latin typeface="+mn-lt"/>
                <a:ea typeface="+mn-ea"/>
                <a:cs typeface="+mn-cs"/>
              </a:rPr>
              <a:t> and would inform customers if there was a threat.</a:t>
            </a:r>
          </a:p>
          <a:p>
            <a:r>
              <a:rPr lang="en-US" sz="1200" b="0" i="0" kern="1200" dirty="0">
                <a:solidFill>
                  <a:schemeClr val="tx1"/>
                </a:solidFill>
                <a:effectLst/>
                <a:latin typeface="+mn-lt"/>
                <a:ea typeface="+mn-ea"/>
                <a:cs typeface="+mn-cs"/>
              </a:rPr>
              <a:t>“If there has been any definite threat on our products and/or services, we will take immediate actions and make appropriate announcements to protect our customers’ valuable businesses and assets,” </a:t>
            </a:r>
            <a:r>
              <a:rPr lang="en-US" sz="1200" b="0" i="0" kern="1200" dirty="0" err="1">
                <a:solidFill>
                  <a:schemeClr val="tx1"/>
                </a:solidFill>
                <a:effectLst/>
                <a:latin typeface="+mn-lt"/>
                <a:ea typeface="+mn-ea"/>
                <a:cs typeface="+mn-cs"/>
              </a:rPr>
              <a:t>Ahn</a:t>
            </a:r>
            <a:r>
              <a:rPr lang="en-US" sz="1200" b="0" i="0" kern="1200" dirty="0">
                <a:solidFill>
                  <a:schemeClr val="tx1"/>
                </a:solidFill>
                <a:effectLst/>
                <a:latin typeface="+mn-lt"/>
                <a:ea typeface="+mn-ea"/>
                <a:cs typeface="+mn-cs"/>
              </a:rPr>
              <a:t> said.</a:t>
            </a:r>
          </a:p>
          <a:p>
            <a:r>
              <a:rPr lang="en-US" sz="1200" b="0" i="0" kern="1200" dirty="0">
                <a:solidFill>
                  <a:schemeClr val="tx1"/>
                </a:solidFill>
                <a:effectLst/>
                <a:latin typeface="+mn-lt"/>
                <a:ea typeface="+mn-ea"/>
                <a:cs typeface="+mn-cs"/>
              </a:rPr>
              <a:t>Advertisement</a:t>
            </a:r>
          </a:p>
          <a:p>
            <a:r>
              <a:rPr lang="en-US" sz="1200" b="0" i="0" kern="1200" dirty="0" err="1">
                <a:solidFill>
                  <a:schemeClr val="tx1"/>
                </a:solidFill>
                <a:effectLst/>
                <a:latin typeface="+mn-lt"/>
                <a:ea typeface="+mn-ea"/>
                <a:cs typeface="+mn-cs"/>
              </a:rPr>
              <a:t>Rotem</a:t>
            </a:r>
            <a:r>
              <a:rPr lang="en-US" sz="1200" b="0" i="0" kern="1200" dirty="0">
                <a:solidFill>
                  <a:schemeClr val="tx1"/>
                </a:solidFill>
                <a:effectLst/>
                <a:latin typeface="+mn-lt"/>
                <a:ea typeface="+mn-ea"/>
                <a:cs typeface="+mn-cs"/>
              </a:rPr>
              <a:t> said the problem wasn’t unique to Suprema.</a:t>
            </a:r>
          </a:p>
          <a:p>
            <a:r>
              <a:rPr lang="en-US" sz="1200" b="0" i="0" kern="1200" dirty="0">
                <a:solidFill>
                  <a:schemeClr val="tx1"/>
                </a:solidFill>
                <a:effectLst/>
                <a:latin typeface="+mn-lt"/>
                <a:ea typeface="+mn-ea"/>
                <a:cs typeface="+mn-cs"/>
              </a:rPr>
              <a:t>“It’s very common. There’s literally millions of open systems, and going through them is a very tedious process,” he said. “And some of the systems are quite sensitive.”</a:t>
            </a:r>
          </a:p>
          <a:p>
            <a:r>
              <a:rPr lang="en-US" sz="1200" b="0" i="0" kern="1200" dirty="0">
                <a:solidFill>
                  <a:schemeClr val="tx1"/>
                </a:solidFill>
                <a:effectLst/>
                <a:latin typeface="+mn-lt"/>
                <a:ea typeface="+mn-ea"/>
                <a:cs typeface="+mn-cs"/>
              </a:rPr>
              <a:t>He said supply chain vulnerabilities – where a company uses a third-party company for a service that doesn’t have appropriate security – was common but often some of the vulnerabilities discovered were with Fortune 500 companies.</a:t>
            </a:r>
          </a:p>
          <a:p>
            <a:r>
              <a:rPr lang="en-US" sz="1200" b="0" i="0" kern="1200" dirty="0" err="1">
                <a:solidFill>
                  <a:schemeClr val="tx1"/>
                </a:solidFill>
                <a:effectLst/>
                <a:latin typeface="+mn-lt"/>
                <a:ea typeface="+mn-ea"/>
                <a:cs typeface="+mn-cs"/>
              </a:rPr>
              <a:t>Rotem</a:t>
            </a:r>
            <a:r>
              <a:rPr lang="en-US" sz="1200" b="0" i="0" kern="1200" dirty="0">
                <a:solidFill>
                  <a:schemeClr val="tx1"/>
                </a:solidFill>
                <a:effectLst/>
                <a:latin typeface="+mn-lt"/>
                <a:ea typeface="+mn-ea"/>
                <a:cs typeface="+mn-cs"/>
              </a:rPr>
              <a:t> said he contacts around three or four companies per week with similar issues. Earlier this year, </a:t>
            </a:r>
            <a:r>
              <a:rPr lang="en-US" sz="1200" b="0" i="0" kern="1200" dirty="0" err="1">
                <a:solidFill>
                  <a:schemeClr val="tx1"/>
                </a:solidFill>
                <a:effectLst/>
                <a:latin typeface="+mn-lt"/>
                <a:ea typeface="+mn-ea"/>
                <a:cs typeface="+mn-cs"/>
              </a:rPr>
              <a:t>Rotem</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pointed out a substantial flaw in Amadeus’s flight booking system</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“Mistakes happen, and the real test is how you handle them,” </a:t>
            </a:r>
            <a:r>
              <a:rPr lang="en-US" sz="1200" b="0" i="0" kern="1200" dirty="0" err="1">
                <a:solidFill>
                  <a:schemeClr val="tx1"/>
                </a:solidFill>
                <a:effectLst/>
                <a:latin typeface="+mn-lt"/>
                <a:ea typeface="+mn-ea"/>
                <a:cs typeface="+mn-cs"/>
              </a:rPr>
              <a:t>Rotem</a:t>
            </a:r>
            <a:r>
              <a:rPr lang="en-US" sz="1200" b="0" i="0" kern="1200" dirty="0">
                <a:solidFill>
                  <a:schemeClr val="tx1"/>
                </a:solidFill>
                <a:effectLst/>
                <a:latin typeface="+mn-lt"/>
                <a:ea typeface="+mn-ea"/>
                <a:cs typeface="+mn-cs"/>
              </a:rPr>
              <a:t> said. “If you have a security team that can respond quickly and efficiently it’s good enough. If you have a security team that will send a legal team to threaten you, well, it’s less efficient.</a:t>
            </a:r>
          </a:p>
          <a:p>
            <a:r>
              <a:rPr lang="en-US" sz="1200" b="0" i="0" kern="1200" dirty="0">
                <a:solidFill>
                  <a:schemeClr val="tx1"/>
                </a:solidFill>
                <a:effectLst/>
                <a:latin typeface="+mn-lt"/>
                <a:ea typeface="+mn-ea"/>
                <a:cs typeface="+mn-cs"/>
              </a:rPr>
              <a:t>“And this happens quite a lot. It’s unpleasant for someone to point out you have a vulnerability or weakness. Some people take it as an opportunity to fix it and some people are offended by it for some reason.”</a:t>
            </a:r>
          </a:p>
          <a:p>
            <a:endParaRPr lang="sv-SE" dirty="0"/>
          </a:p>
        </p:txBody>
      </p:sp>
      <p:sp>
        <p:nvSpPr>
          <p:cNvPr id="4" name="Platshållare för bildnummer 3"/>
          <p:cNvSpPr>
            <a:spLocks noGrp="1"/>
          </p:cNvSpPr>
          <p:nvPr>
            <p:ph type="sldNum" sz="quarter" idx="10"/>
          </p:nvPr>
        </p:nvSpPr>
        <p:spPr>
          <a:xfrm>
            <a:off x="3850445" y="9430092"/>
            <a:ext cx="2945659" cy="496411"/>
          </a:xfrm>
          <a:prstGeom prst="rect">
            <a:avLst/>
          </a:prstGeom>
        </p:spPr>
        <p:txBody>
          <a:bodyPr/>
          <a:lstStyle/>
          <a:p>
            <a:fld id="{CA98B7AC-1934-4159-A346-21575D1522C2}" type="slidenum">
              <a:rPr lang="sv-SE" smtClean="0"/>
              <a:t>51</a:t>
            </a:fld>
            <a:endParaRPr lang="sv-SE"/>
          </a:p>
        </p:txBody>
      </p:sp>
    </p:spTree>
    <p:extLst>
      <p:ext uri="{BB962C8B-B14F-4D97-AF65-F5344CB8AC3E}">
        <p14:creationId xmlns:p14="http://schemas.microsoft.com/office/powerpoint/2010/main" val="4212406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01600" y="750888"/>
            <a:ext cx="6594475" cy="3709987"/>
          </a:xfrm>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Times New Roman" charset="0"/>
                <a:ea typeface="+mn-ea"/>
                <a:cs typeface="+mn-cs"/>
              </a:rPr>
              <a:t>För att motverka att obehöriga personer hackar sig in på kunders konton och gör beställning av varor/tjänster vid onlinehindel har företag utvecklat sofistikerade motmedel i form av </a:t>
            </a:r>
            <a:r>
              <a:rPr lang="sv-SE" sz="1200" kern="1200" dirty="0" err="1">
                <a:solidFill>
                  <a:schemeClr val="tx1"/>
                </a:solidFill>
                <a:effectLst/>
                <a:latin typeface="Times New Roman" charset="0"/>
                <a:ea typeface="+mn-ea"/>
                <a:cs typeface="+mn-cs"/>
              </a:rPr>
              <a:t>fraud</a:t>
            </a:r>
            <a:r>
              <a:rPr lang="sv-SE" sz="1200" kern="1200" dirty="0">
                <a:solidFill>
                  <a:schemeClr val="tx1"/>
                </a:solidFill>
                <a:effectLst/>
                <a:latin typeface="Times New Roman" charset="0"/>
                <a:ea typeface="+mn-ea"/>
                <a:cs typeface="+mn-cs"/>
              </a:rPr>
              <a:t> prevention software. Försöker man använda ett konto, trots rätt användarnamn och lösenord men använder en ny enhet, kopplar upp sig från en annan del av världen eller har ett avvikande tidsmönster, görs extra kontroller för att verifiera kundens identitet. Programvaran som används utnyttjar 100-tals parametrar för att profilera användaren, användarens vanor och användarens </a:t>
            </a:r>
            <a:r>
              <a:rPr lang="sv-SE" sz="1200" kern="1200" dirty="0" err="1">
                <a:solidFill>
                  <a:schemeClr val="tx1"/>
                </a:solidFill>
                <a:effectLst/>
                <a:latin typeface="Times New Roman" charset="0"/>
                <a:ea typeface="+mn-ea"/>
                <a:cs typeface="+mn-cs"/>
              </a:rPr>
              <a:t>it-system</a:t>
            </a:r>
            <a:r>
              <a:rPr lang="sv-SE" sz="1200" kern="1200" dirty="0">
                <a:solidFill>
                  <a:schemeClr val="tx1"/>
                </a:solidFill>
                <a:effectLst/>
                <a:latin typeface="Times New Roman" charset="0"/>
                <a:ea typeface="+mn-ea"/>
                <a:cs typeface="+mn-cs"/>
              </a:rPr>
              <a:t> och skapar med hjälp av dessa ett digitalt fingeravtryck som används för denna extra monitorering. </a:t>
            </a:r>
          </a:p>
          <a:p>
            <a:r>
              <a:rPr lang="sv-SE" sz="1200" kern="1200" dirty="0">
                <a:solidFill>
                  <a:schemeClr val="tx1"/>
                </a:solidFill>
                <a:effectLst/>
                <a:latin typeface="Times New Roman" charset="0"/>
                <a:ea typeface="+mn-ea"/>
                <a:cs typeface="+mn-cs"/>
              </a:rPr>
              <a:t> </a:t>
            </a:r>
          </a:p>
          <a:p>
            <a:r>
              <a:rPr lang="sv-SE" sz="1200" kern="1200" dirty="0">
                <a:solidFill>
                  <a:schemeClr val="tx1"/>
                </a:solidFill>
                <a:effectLst/>
                <a:latin typeface="Times New Roman" charset="0"/>
                <a:ea typeface="+mn-ea"/>
                <a:cs typeface="+mn-cs"/>
              </a:rPr>
              <a:t>Sedan en tid finns nu en tjänst på öppna nätet som heter </a:t>
            </a:r>
            <a:r>
              <a:rPr lang="sv-SE" sz="1200" b="1" kern="1200" dirty="0">
                <a:solidFill>
                  <a:schemeClr val="tx1"/>
                </a:solidFill>
                <a:effectLst/>
                <a:latin typeface="Times New Roman" charset="0"/>
                <a:ea typeface="+mn-ea"/>
                <a:cs typeface="+mn-cs"/>
              </a:rPr>
              <a:t>Genesis </a:t>
            </a:r>
            <a:r>
              <a:rPr lang="sv-SE" sz="1200" b="1" kern="1200" dirty="0" err="1">
                <a:solidFill>
                  <a:schemeClr val="tx1"/>
                </a:solidFill>
                <a:effectLst/>
                <a:latin typeface="Times New Roman" charset="0"/>
                <a:ea typeface="+mn-ea"/>
                <a:cs typeface="+mn-cs"/>
              </a:rPr>
              <a:t>Marketplace</a:t>
            </a:r>
            <a:r>
              <a:rPr lang="sv-SE" sz="1200" kern="1200" dirty="0">
                <a:solidFill>
                  <a:schemeClr val="tx1"/>
                </a:solidFill>
                <a:effectLst/>
                <a:latin typeface="Times New Roman" charset="0"/>
                <a:ea typeface="+mn-ea"/>
                <a:cs typeface="+mn-cs"/>
              </a:rPr>
              <a:t>. Här säljs tillgång till användares faktiska </a:t>
            </a:r>
            <a:r>
              <a:rPr lang="sv-SE" sz="1200" kern="1200" dirty="0" err="1">
                <a:solidFill>
                  <a:schemeClr val="tx1"/>
                </a:solidFill>
                <a:effectLst/>
                <a:latin typeface="Times New Roman" charset="0"/>
                <a:ea typeface="+mn-ea"/>
                <a:cs typeface="+mn-cs"/>
              </a:rPr>
              <a:t>it-system</a:t>
            </a:r>
            <a:r>
              <a:rPr lang="sv-SE" sz="1200" kern="1200" dirty="0">
                <a:solidFill>
                  <a:schemeClr val="tx1"/>
                </a:solidFill>
                <a:effectLst/>
                <a:latin typeface="Times New Roman" charset="0"/>
                <a:ea typeface="+mn-ea"/>
                <a:cs typeface="+mn-cs"/>
              </a:rPr>
              <a:t> som sedan kan </a:t>
            </a:r>
            <a:r>
              <a:rPr lang="sv-SE" sz="1200" kern="1200" dirty="0" err="1">
                <a:solidFill>
                  <a:schemeClr val="tx1"/>
                </a:solidFill>
                <a:effectLst/>
                <a:latin typeface="Times New Roman" charset="0"/>
                <a:ea typeface="+mn-ea"/>
                <a:cs typeface="+mn-cs"/>
              </a:rPr>
              <a:t>kan</a:t>
            </a:r>
            <a:r>
              <a:rPr lang="sv-SE" sz="1200" kern="1200" dirty="0">
                <a:solidFill>
                  <a:schemeClr val="tx1"/>
                </a:solidFill>
                <a:effectLst/>
                <a:latin typeface="Times New Roman" charset="0"/>
                <a:ea typeface="+mn-ea"/>
                <a:cs typeface="+mn-cs"/>
              </a:rPr>
              <a:t> användas av en förövare för att komma åt olika konton. Uppkopplingarna mot onlinehandel görs då från den riktiga innehavarens maskin med den riktiga innehavarens uppgifter, vilket gör att man kommer förbi de extra lagren av skydd som digitala fingeravtryck medför. </a:t>
            </a:r>
          </a:p>
          <a:p>
            <a:r>
              <a:rPr lang="sv-SE" sz="1200" kern="1200" dirty="0">
                <a:solidFill>
                  <a:schemeClr val="tx1"/>
                </a:solidFill>
                <a:effectLst/>
                <a:latin typeface="Times New Roman" charset="0"/>
                <a:ea typeface="+mn-ea"/>
                <a:cs typeface="+mn-cs"/>
              </a:rPr>
              <a:t> </a:t>
            </a:r>
          </a:p>
          <a:p>
            <a:r>
              <a:rPr lang="sv-SE" sz="1200" kern="1200" dirty="0">
                <a:solidFill>
                  <a:schemeClr val="tx1"/>
                </a:solidFill>
                <a:effectLst/>
                <a:latin typeface="Times New Roman" charset="0"/>
                <a:ea typeface="+mn-ea"/>
                <a:cs typeface="+mn-cs"/>
              </a:rPr>
              <a:t>Bland de konton/användare som finns ute till försäljning finns brottsoffer från alla Europols medlemsländer samt de flesta tredje parter. Samtliga av dessa användare är alltså utsatta för dataintrång och direkt sårbara för bedrägerier mm genom den tillgång man får till deras system. </a:t>
            </a:r>
          </a:p>
          <a:p>
            <a:endParaRPr lang="sv-SE" dirty="0"/>
          </a:p>
        </p:txBody>
      </p:sp>
    </p:spTree>
    <p:extLst>
      <p:ext uri="{BB962C8B-B14F-4D97-AF65-F5344CB8AC3E}">
        <p14:creationId xmlns:p14="http://schemas.microsoft.com/office/powerpoint/2010/main" val="3988909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8CCB89B-D924-4B17-B6F6-8DA860DEDECD}" type="slidenum">
              <a:rPr lang="sv-SE" smtClean="0"/>
              <a:t>2</a:t>
            </a:fld>
            <a:endParaRPr lang="sv-SE"/>
          </a:p>
        </p:txBody>
      </p:sp>
    </p:spTree>
    <p:extLst>
      <p:ext uri="{BB962C8B-B14F-4D97-AF65-F5344CB8AC3E}">
        <p14:creationId xmlns:p14="http://schemas.microsoft.com/office/powerpoint/2010/main" val="2624319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görs inga ekonomiska kalkyler i Sverige gällande den totala samhällskostnaden av bedrägerier för allmänhet, företagen och staten vilket är konstigt, kanske är det inte intressant?</a:t>
            </a:r>
          </a:p>
          <a:p>
            <a:r>
              <a:rPr lang="sv-SE" dirty="0"/>
              <a:t>I England tar man det desto</a:t>
            </a:r>
            <a:r>
              <a:rPr lang="sv-SE" baseline="0" dirty="0"/>
              <a:t> allvarligare och satsar mycket på att årligen genomföra beräkningar av kostnaderna för det engelska samhället. Sedan flera år tillbaka leds denna forskning av University </a:t>
            </a:r>
            <a:r>
              <a:rPr lang="sv-SE" baseline="0" dirty="0" err="1"/>
              <a:t>of</a:t>
            </a:r>
            <a:r>
              <a:rPr lang="sv-SE" baseline="0" dirty="0"/>
              <a:t> Portsmouth.</a:t>
            </a:r>
            <a:endParaRPr lang="sv-SE" dirty="0"/>
          </a:p>
        </p:txBody>
      </p:sp>
      <p:sp>
        <p:nvSpPr>
          <p:cNvPr id="4" name="Platshållare för bildnummer 3"/>
          <p:cNvSpPr>
            <a:spLocks noGrp="1"/>
          </p:cNvSpPr>
          <p:nvPr>
            <p:ph type="sldNum" sz="quarter" idx="10"/>
          </p:nvPr>
        </p:nvSpPr>
        <p:spPr/>
        <p:txBody>
          <a:bodyPr/>
          <a:lstStyle/>
          <a:p>
            <a:fld id="{58CCB89B-D924-4B17-B6F6-8DA860DEDECD}" type="slidenum">
              <a:rPr lang="sv-SE" smtClean="0"/>
              <a:t>3</a:t>
            </a:fld>
            <a:endParaRPr lang="sv-SE"/>
          </a:p>
        </p:txBody>
      </p:sp>
    </p:spTree>
    <p:extLst>
      <p:ext uri="{BB962C8B-B14F-4D97-AF65-F5344CB8AC3E}">
        <p14:creationId xmlns:p14="http://schemas.microsoft.com/office/powerpoint/2010/main" val="1937105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Enligt föregående bild så syns längst ned till höger vid * att kostnaden av enbart bedrägerier för</a:t>
            </a:r>
            <a:r>
              <a:rPr lang="sv-SE" baseline="0" dirty="0"/>
              <a:t> det engelska samhället 2019 var 190 miljarder Pund vilket utslaget på levande personer i England vid nämnda tillfället blir ca 31.000 svenska kronor.</a:t>
            </a:r>
            <a:endParaRPr lang="sv-SE" dirty="0"/>
          </a:p>
        </p:txBody>
      </p:sp>
      <p:sp>
        <p:nvSpPr>
          <p:cNvPr id="4" name="Platshållare för bildnummer 3"/>
          <p:cNvSpPr>
            <a:spLocks noGrp="1"/>
          </p:cNvSpPr>
          <p:nvPr>
            <p:ph type="sldNum" sz="quarter" idx="10"/>
          </p:nvPr>
        </p:nvSpPr>
        <p:spPr/>
        <p:txBody>
          <a:bodyPr/>
          <a:lstStyle/>
          <a:p>
            <a:fld id="{58CCB89B-D924-4B17-B6F6-8DA860DEDECD}" type="slidenum">
              <a:rPr lang="sv-SE" smtClean="0"/>
              <a:t>4</a:t>
            </a:fld>
            <a:endParaRPr lang="sv-SE"/>
          </a:p>
        </p:txBody>
      </p:sp>
    </p:spTree>
    <p:extLst>
      <p:ext uri="{BB962C8B-B14F-4D97-AF65-F5344CB8AC3E}">
        <p14:creationId xmlns:p14="http://schemas.microsoft.com/office/powerpoint/2010/main" val="500037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Gissningsvis gör sig dessa summor</a:t>
            </a:r>
            <a:r>
              <a:rPr lang="sv-SE" baseline="0" dirty="0"/>
              <a:t> bättre i skola, vård och omsorg än i bedragarnas fickor men det tycks ansvariga inte tycke för annars hade det satsas mycket mer på att förebygga dessa brott och att utreda de som ändå sker!</a:t>
            </a:r>
            <a:endParaRPr lang="sv-SE" dirty="0"/>
          </a:p>
        </p:txBody>
      </p:sp>
      <p:sp>
        <p:nvSpPr>
          <p:cNvPr id="4" name="Platshållare för bildnummer 3"/>
          <p:cNvSpPr>
            <a:spLocks noGrp="1"/>
          </p:cNvSpPr>
          <p:nvPr>
            <p:ph type="sldNum" sz="quarter" idx="10"/>
          </p:nvPr>
        </p:nvSpPr>
        <p:spPr/>
        <p:txBody>
          <a:bodyPr/>
          <a:lstStyle/>
          <a:p>
            <a:fld id="{58CCB89B-D924-4B17-B6F6-8DA860DEDECD}" type="slidenum">
              <a:rPr lang="sv-SE" smtClean="0"/>
              <a:t>7</a:t>
            </a:fld>
            <a:endParaRPr lang="sv-SE"/>
          </a:p>
        </p:txBody>
      </p:sp>
    </p:spTree>
    <p:extLst>
      <p:ext uri="{BB962C8B-B14F-4D97-AF65-F5344CB8AC3E}">
        <p14:creationId xmlns:p14="http://schemas.microsoft.com/office/powerpoint/2010/main" val="288844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EU tröttnade på att dels företagen</a:t>
            </a:r>
            <a:r>
              <a:rPr lang="sv-SE" baseline="0" dirty="0"/>
              <a:t> bl.a. inte skyddade sin data tillräckligt väl (GDPR) och dels att handlarna inte identifierade den som handlade med kort utan endast kontrollerade att kortet var kopplat till ett konto med pengar (PSD2). Det som stjäls vid dataintrång (exempelvis kortuppgifter) är det som används vid bedrägerier, varför allt hänger ihop..</a:t>
            </a:r>
            <a:endParaRPr lang="sv-SE" dirty="0"/>
          </a:p>
        </p:txBody>
      </p:sp>
      <p:sp>
        <p:nvSpPr>
          <p:cNvPr id="4" name="Platshållare för bildnummer 3"/>
          <p:cNvSpPr>
            <a:spLocks noGrp="1"/>
          </p:cNvSpPr>
          <p:nvPr>
            <p:ph type="sldNum" sz="quarter" idx="10"/>
          </p:nvPr>
        </p:nvSpPr>
        <p:spPr/>
        <p:txBody>
          <a:bodyPr/>
          <a:lstStyle/>
          <a:p>
            <a:fld id="{58CCB89B-D924-4B17-B6F6-8DA860DEDECD}" type="slidenum">
              <a:rPr lang="sv-SE" smtClean="0"/>
              <a:t>9</a:t>
            </a:fld>
            <a:endParaRPr lang="sv-SE"/>
          </a:p>
        </p:txBody>
      </p:sp>
    </p:spTree>
    <p:extLst>
      <p:ext uri="{BB962C8B-B14F-4D97-AF65-F5344CB8AC3E}">
        <p14:creationId xmlns:p14="http://schemas.microsoft.com/office/powerpoint/2010/main" val="3951771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92113" y="692150"/>
            <a:ext cx="6073775" cy="3416300"/>
          </a:xfrm>
        </p:spPr>
      </p:sp>
      <p:sp>
        <p:nvSpPr>
          <p:cNvPr id="3" name="Platshållare för anteckningar 2"/>
          <p:cNvSpPr>
            <a:spLocks noGrp="1"/>
          </p:cNvSpPr>
          <p:nvPr>
            <p:ph type="body" idx="1"/>
          </p:nvPr>
        </p:nvSpPr>
        <p:spPr/>
        <p:txBody>
          <a:bodyPr/>
          <a:lstStyle/>
          <a:p>
            <a:r>
              <a:rPr lang="sv-SE" sz="1200" u="sng" kern="1200" dirty="0">
                <a:solidFill>
                  <a:schemeClr val="tx1"/>
                </a:solidFill>
                <a:effectLst/>
                <a:latin typeface="+mn-lt"/>
                <a:ea typeface="+mn-ea"/>
                <a:cs typeface="+mn-cs"/>
                <a:hlinkClick r:id="rId3"/>
              </a:rPr>
              <a:t>https://www.infosecurity-magazine.com/news/phishing-attacks-spiked-by-250-in-1-1/</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new report from </a:t>
            </a:r>
            <a:r>
              <a:rPr lang="en-US" sz="1200" b="0" i="0" u="none" strike="noStrike" kern="1200" dirty="0">
                <a:solidFill>
                  <a:schemeClr val="tx1"/>
                </a:solidFill>
                <a:effectLst/>
                <a:latin typeface="+mn-lt"/>
                <a:ea typeface="+mn-ea"/>
                <a:cs typeface="+mn-cs"/>
                <a:hlinkClick r:id="rId4"/>
              </a:rPr>
              <a:t>Microsoft</a:t>
            </a:r>
            <a:r>
              <a:rPr lang="en-US" sz="1200" b="0" i="0" kern="1200" dirty="0">
                <a:solidFill>
                  <a:schemeClr val="tx1"/>
                </a:solidFill>
                <a:effectLst/>
                <a:latin typeface="+mn-lt"/>
                <a:ea typeface="+mn-ea"/>
                <a:cs typeface="+mn-cs"/>
              </a:rPr>
              <a:t> found that phishing attacks increased 250% over the course of 2018. According to Microsoft’s </a:t>
            </a:r>
            <a:r>
              <a:rPr lang="en-US" sz="1200" b="0" i="1" u="none" strike="noStrike" kern="1200" dirty="0">
                <a:solidFill>
                  <a:schemeClr val="tx1"/>
                </a:solidFill>
                <a:effectLst/>
                <a:latin typeface="+mn-lt"/>
                <a:ea typeface="+mn-ea"/>
                <a:cs typeface="+mn-cs"/>
                <a:hlinkClick r:id="rId5"/>
              </a:rPr>
              <a:t>Security Intelligence Report </a:t>
            </a:r>
            <a:r>
              <a:rPr lang="en-US" sz="1200" b="0" i="0" kern="1200" dirty="0">
                <a:solidFill>
                  <a:schemeClr val="tx1"/>
                </a:solidFill>
                <a:effectLst/>
                <a:latin typeface="+mn-lt"/>
                <a:ea typeface="+mn-ea"/>
                <a:cs typeface="+mn-cs"/>
              </a:rPr>
              <a:t>(SIR) volume 24, attackers have shifted tactics and are now targeting multiple points of attacks within one campaign.</a:t>
            </a:r>
          </a:p>
          <a:p>
            <a:r>
              <a:rPr lang="en-US" sz="1200" b="0" i="0" kern="1200" dirty="0">
                <a:solidFill>
                  <a:schemeClr val="tx1"/>
                </a:solidFill>
                <a:effectLst/>
                <a:latin typeface="+mn-lt"/>
                <a:ea typeface="+mn-ea"/>
                <a:cs typeface="+mn-cs"/>
              </a:rPr>
              <a:t>“Hacking is a multi-billion-dollar industry. If it was being run by one company rather than a mix of organized crime syndicates, lone wolves and governments, it would be comparable to a major NASDAQ tech business,” said Colin </a:t>
            </a:r>
            <a:r>
              <a:rPr lang="en-US" sz="1200" b="0" i="0" kern="1200" dirty="0" err="1">
                <a:solidFill>
                  <a:schemeClr val="tx1"/>
                </a:solidFill>
                <a:effectLst/>
                <a:latin typeface="+mn-lt"/>
                <a:ea typeface="+mn-ea"/>
                <a:cs typeface="+mn-cs"/>
              </a:rPr>
              <a:t>Bastable</a:t>
            </a:r>
            <a:r>
              <a:rPr lang="en-US" sz="1200" b="0" i="0" kern="1200" dirty="0">
                <a:solidFill>
                  <a:schemeClr val="tx1"/>
                </a:solidFill>
                <a:effectLst/>
                <a:latin typeface="+mn-lt"/>
                <a:ea typeface="+mn-ea"/>
                <a:cs typeface="+mn-cs"/>
              </a:rPr>
              <a:t>, CEO of cybersecurity test and training company </a:t>
            </a:r>
            <a:r>
              <a:rPr lang="en-US" sz="1200" b="0" i="0" u="none" strike="noStrike" kern="1200" dirty="0">
                <a:solidFill>
                  <a:schemeClr val="tx1"/>
                </a:solidFill>
                <a:effectLst/>
                <a:latin typeface="+mn-lt"/>
                <a:ea typeface="+mn-ea"/>
                <a:cs typeface="+mn-cs"/>
                <a:hlinkClick r:id="rId6"/>
              </a:rPr>
              <a:t>Lucy Security</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Alas, malicious actors continue to find success using new tactics, like transitioning from URLs, domains and servers to dispersing emails and hosting phishing forms. The most recent SIR noted that by adopting both hosted servers and public cloud tools, attackers were able to more easily disguise themselves so that they appeared to be legitimate services or products.</a:t>
            </a:r>
          </a:p>
          <a:p>
            <a:r>
              <a:rPr lang="en-US" sz="1200" b="0" i="0" kern="1200" dirty="0">
                <a:solidFill>
                  <a:schemeClr val="tx1"/>
                </a:solidFill>
                <a:effectLst/>
                <a:latin typeface="+mn-lt"/>
                <a:ea typeface="+mn-ea"/>
                <a:cs typeface="+mn-cs"/>
              </a:rPr>
              <a:t>“These are smart, motivated people with not much to lose and a lot on the upside. They're ahead of most security vendors in the Cyber Security war, because the vendors play defense,” </a:t>
            </a:r>
            <a:r>
              <a:rPr lang="en-US" sz="1200" b="0" i="0" kern="1200" dirty="0" err="1">
                <a:solidFill>
                  <a:schemeClr val="tx1"/>
                </a:solidFill>
                <a:effectLst/>
                <a:latin typeface="+mn-lt"/>
                <a:ea typeface="+mn-ea"/>
                <a:cs typeface="+mn-cs"/>
              </a:rPr>
              <a:t>Bastable</a:t>
            </a:r>
            <a:r>
              <a:rPr lang="en-US" sz="1200" b="0" i="0" kern="1200" dirty="0">
                <a:solidFill>
                  <a:schemeClr val="tx1"/>
                </a:solidFill>
                <a:effectLst/>
                <a:latin typeface="+mn-lt"/>
                <a:ea typeface="+mn-ea"/>
                <a:cs typeface="+mn-cs"/>
              </a:rPr>
              <a:t> stated.</a:t>
            </a:r>
          </a:p>
          <a:p>
            <a:r>
              <a:rPr lang="en-US" sz="1200" b="0" i="0" kern="1200" dirty="0">
                <a:solidFill>
                  <a:schemeClr val="tx1"/>
                </a:solidFill>
                <a:effectLst/>
                <a:latin typeface="+mn-lt"/>
                <a:ea typeface="+mn-ea"/>
                <a:cs typeface="+mn-cs"/>
              </a:rPr>
              <a:t>The report evidences the challenges that CISOs and many vendor CTOs have when it comes to understanding the wide range of attack methods and techniques available to hackers. “Malicious actors are always on the lookout for new ways to hack devices and machines,” said Usman Rahim, digital threat analyst at </a:t>
            </a:r>
            <a:r>
              <a:rPr lang="en-US" sz="1200" b="0" i="0" u="none" strike="noStrike" kern="1200" dirty="0">
                <a:solidFill>
                  <a:schemeClr val="tx1"/>
                </a:solidFill>
                <a:effectLst/>
                <a:latin typeface="+mn-lt"/>
                <a:ea typeface="+mn-ea"/>
                <a:cs typeface="+mn-cs"/>
                <a:hlinkClick r:id="rId7"/>
              </a:rPr>
              <a:t>The Media Trust</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“Phishing, whether through email, </a:t>
            </a:r>
            <a:r>
              <a:rPr lang="en-US" sz="1200" b="0" i="0" kern="1200" dirty="0" err="1">
                <a:solidFill>
                  <a:schemeClr val="tx1"/>
                </a:solidFill>
                <a:effectLst/>
                <a:latin typeface="+mn-lt"/>
                <a:ea typeface="+mn-ea"/>
                <a:cs typeface="+mn-cs"/>
              </a:rPr>
              <a:t>malvertising</a:t>
            </a:r>
            <a:r>
              <a:rPr lang="en-US" sz="1200" b="0" i="0" kern="1200" dirty="0">
                <a:solidFill>
                  <a:schemeClr val="tx1"/>
                </a:solidFill>
                <a:effectLst/>
                <a:latin typeface="+mn-lt"/>
                <a:ea typeface="+mn-ea"/>
                <a:cs typeface="+mn-cs"/>
              </a:rPr>
              <a:t>, or any other channel, takes advantage of the fact that most consumers pay little attention to details and are likely to click on an email link, an ad, and enter sensitive information when prompted,” stated the report.</a:t>
            </a:r>
          </a:p>
          <a:p>
            <a:r>
              <a:rPr lang="en-US" sz="1200" b="0" i="0" kern="1200" dirty="0">
                <a:solidFill>
                  <a:schemeClr val="tx1"/>
                </a:solidFill>
                <a:effectLst/>
                <a:latin typeface="+mn-lt"/>
                <a:ea typeface="+mn-ea"/>
                <a:cs typeface="+mn-cs"/>
              </a:rPr>
              <a:t>Threat actors are becoming more innovate, finding new ways to escape detection by checking for known anti-malware solutions, persisting despite a browser reboot, stealing device information like IPs and switching infection tactics when they’ve been discovered, Rahim said.</a:t>
            </a:r>
          </a:p>
          <a:p>
            <a:r>
              <a:rPr lang="en-US" sz="1200" b="0" i="0" kern="1200" dirty="0">
                <a:solidFill>
                  <a:schemeClr val="tx1"/>
                </a:solidFill>
                <a:effectLst/>
                <a:latin typeface="+mn-lt"/>
                <a:ea typeface="+mn-ea"/>
                <a:cs typeface="+mn-cs"/>
              </a:rPr>
              <a:t>“The best defense for organizations is to take a layered approach to security that involves employee training and collaboration with digital supply chain partners. The former addresses internal threats; the latter will address the risks that reside within the supply chain, most of which fall under the radar of most organizations.”</a:t>
            </a:r>
          </a:p>
          <a:p>
            <a:endParaRPr lang="sv-SE" dirty="0"/>
          </a:p>
        </p:txBody>
      </p:sp>
      <p:sp>
        <p:nvSpPr>
          <p:cNvPr id="4" name="Platshållare för bildnummer 3"/>
          <p:cNvSpPr>
            <a:spLocks noGrp="1"/>
          </p:cNvSpPr>
          <p:nvPr>
            <p:ph type="sldNum" sz="quarter" idx="10"/>
          </p:nvPr>
        </p:nvSpPr>
        <p:spPr>
          <a:xfrm>
            <a:off x="3884616" y="8685215"/>
            <a:ext cx="2971800" cy="457200"/>
          </a:xfrm>
          <a:prstGeom prst="rect">
            <a:avLst/>
          </a:prstGeom>
        </p:spPr>
        <p:txBody>
          <a:bodyPr/>
          <a:lstStyle/>
          <a:p>
            <a:fld id="{3C879C40-ED2A-4AC0-8B3E-70F3CE67FD02}" type="slidenum">
              <a:rPr lang="sv-SE" smtClean="0"/>
              <a:t>11</a:t>
            </a:fld>
            <a:endParaRPr lang="sv-SE"/>
          </a:p>
        </p:txBody>
      </p:sp>
    </p:spTree>
    <p:extLst>
      <p:ext uri="{BB962C8B-B14F-4D97-AF65-F5344CB8AC3E}">
        <p14:creationId xmlns:p14="http://schemas.microsoft.com/office/powerpoint/2010/main" val="1380567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92113" y="692150"/>
            <a:ext cx="6073775" cy="3416300"/>
          </a:xfrm>
        </p:spPr>
      </p:sp>
      <p:sp>
        <p:nvSpPr>
          <p:cNvPr id="3" name="Platshållare för anteckningar 2"/>
          <p:cNvSpPr>
            <a:spLocks noGrp="1"/>
          </p:cNvSpPr>
          <p:nvPr>
            <p:ph type="body" idx="1"/>
          </p:nvPr>
        </p:nvSpPr>
        <p:spPr/>
        <p:txBody>
          <a:bodyPr/>
          <a:lstStyle/>
          <a:p>
            <a:r>
              <a:rPr lang="sv-SE" sz="1200" u="sng" dirty="0">
                <a:hlinkClick r:id="rId3"/>
              </a:rPr>
              <a:t>https://www.bankinfosecurity.com/blogs/data-breach-collection-contains-773-million-unique-emails-p-2713</a:t>
            </a:r>
            <a:br>
              <a:rPr lang="sv-SE" sz="1200" dirty="0"/>
            </a:br>
            <a:r>
              <a:rPr lang="sv-SE" sz="1200" u="sng" dirty="0">
                <a:hlinkClick r:id="rId4"/>
              </a:rPr>
              <a:t>https://blog.defentry.com/blog/collection-1-defentry-has-the-file-and-here-is-what-we-found</a:t>
            </a:r>
            <a:r>
              <a:rPr lang="sv-SE" sz="1200" u="sng" dirty="0"/>
              <a:t> </a:t>
            </a:r>
          </a:p>
          <a:p>
            <a:endParaRPr lang="sv-SE" dirty="0"/>
          </a:p>
        </p:txBody>
      </p:sp>
    </p:spTree>
    <p:extLst>
      <p:ext uri="{BB962C8B-B14F-4D97-AF65-F5344CB8AC3E}">
        <p14:creationId xmlns:p14="http://schemas.microsoft.com/office/powerpoint/2010/main" val="1194864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01600" y="750888"/>
            <a:ext cx="6594475" cy="3709987"/>
          </a:xfrm>
        </p:spPr>
      </p:sp>
      <p:sp>
        <p:nvSpPr>
          <p:cNvPr id="3" name="Platshållare för anteckningar 2"/>
          <p:cNvSpPr>
            <a:spLocks noGrp="1"/>
          </p:cNvSpPr>
          <p:nvPr>
            <p:ph type="body" idx="1"/>
          </p:nvPr>
        </p:nvSpPr>
        <p:spPr/>
        <p:txBody>
          <a:bodyPr/>
          <a:lstStyle/>
          <a:p>
            <a:r>
              <a:rPr lang="sv-SE" sz="1200" u="sng" kern="1200" dirty="0">
                <a:solidFill>
                  <a:schemeClr val="tx1"/>
                </a:solidFill>
                <a:effectLst/>
                <a:latin typeface="+mn-lt"/>
                <a:ea typeface="+mn-ea"/>
                <a:cs typeface="+mn-cs"/>
                <a:hlinkClick r:id="rId3"/>
              </a:rPr>
              <a:t>https://www.zdnet.com/article/georgia-county-pays-a-whopping-400000-to-get-rid-of-a-ransomware-infection/</a:t>
            </a:r>
            <a:endParaRPr lang="sv-SE" sz="1200" u="sng" kern="1200" dirty="0">
              <a:solidFill>
                <a:schemeClr val="tx1"/>
              </a:solidFill>
              <a:effectLst/>
              <a:latin typeface="+mn-lt"/>
              <a:ea typeface="+mn-ea"/>
              <a:cs typeface="+mn-cs"/>
            </a:endParaRPr>
          </a:p>
          <a:p>
            <a:endParaRPr lang="sv-SE" sz="1200" u="sng"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Officials in Jackson County, Georgia, paid $400,000 to cyber-criminals this week to get rid of a ransomware infection and regain access to their IT systems.</a:t>
            </a:r>
          </a:p>
          <a:p>
            <a:r>
              <a:rPr lang="en-US" sz="1200" b="1" i="0" kern="1200" cap="all" dirty="0">
                <a:solidFill>
                  <a:schemeClr val="tx1"/>
                </a:solidFill>
                <a:effectLst/>
                <a:latin typeface="+mn-lt"/>
                <a:ea typeface="+mn-ea"/>
                <a:cs typeface="+mn-cs"/>
              </a:rPr>
              <a:t>MORE SECURITY NEWS</a:t>
            </a:r>
          </a:p>
          <a:p>
            <a:r>
              <a:rPr lang="en-US" sz="1200" b="1" i="0" u="none" strike="noStrike" kern="1200" dirty="0">
                <a:solidFill>
                  <a:schemeClr val="tx1"/>
                </a:solidFill>
                <a:effectLst/>
                <a:latin typeface="+mn-lt"/>
                <a:ea typeface="+mn-ea"/>
                <a:cs typeface="+mn-cs"/>
                <a:hlinkClick r:id="rId4"/>
              </a:rPr>
              <a:t>WordPress shopping sites under attack</a:t>
            </a:r>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hlinkClick r:id="rId5"/>
              </a:rPr>
              <a:t>Google Chrome to block automatic downloads initiated from ad slot iframes</a:t>
            </a:r>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hlinkClick r:id="rId6"/>
              </a:rPr>
              <a:t>RSA Conference and the dismal nature of cybersecurity (Reporter's Notebook)</a:t>
            </a:r>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hlinkClick r:id="rId7"/>
              </a:rPr>
              <a:t>Samsung Galaxy S10 facial recognition fooled by a video of the phone owner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ransomware hit the county's internal network last week, on Friday, March 1, 11Alive </a:t>
            </a:r>
            <a:r>
              <a:rPr lang="en-US" sz="1200" b="0" i="0" u="none" strike="noStrike" kern="1200" dirty="0">
                <a:solidFill>
                  <a:schemeClr val="tx1"/>
                </a:solidFill>
                <a:effectLst/>
                <a:latin typeface="+mn-lt"/>
                <a:ea typeface="+mn-ea"/>
                <a:cs typeface="+mn-cs"/>
                <a:hlinkClick r:id="rId8"/>
              </a:rPr>
              <a:t>reported</a:t>
            </a:r>
            <a:r>
              <a:rPr lang="en-US" sz="1200" b="0" i="0" kern="1200" dirty="0">
                <a:solidFill>
                  <a:schemeClr val="tx1"/>
                </a:solidFill>
                <a:effectLst/>
                <a:latin typeface="+mn-lt"/>
                <a:ea typeface="+mn-ea"/>
                <a:cs typeface="+mn-cs"/>
              </a:rPr>
              <a:t> on Wednesday.</a:t>
            </a:r>
          </a:p>
          <a:p>
            <a:r>
              <a:rPr lang="en-US" sz="1200" b="0" i="0" kern="1200" dirty="0">
                <a:solidFill>
                  <a:schemeClr val="tx1"/>
                </a:solidFill>
                <a:effectLst/>
                <a:latin typeface="+mn-lt"/>
                <a:ea typeface="+mn-ea"/>
                <a:cs typeface="+mn-cs"/>
              </a:rPr>
              <a:t>The infection forced most of the local government's IT systems offline, with the exception of its </a:t>
            </a:r>
            <a:r>
              <a:rPr lang="en-US" sz="1200" b="0" i="0" u="none" strike="noStrike" kern="1200" dirty="0">
                <a:solidFill>
                  <a:schemeClr val="tx1"/>
                </a:solidFill>
                <a:effectLst/>
                <a:latin typeface="+mn-lt"/>
                <a:ea typeface="+mn-ea"/>
                <a:cs typeface="+mn-cs"/>
                <a:hlinkClick r:id="rId9"/>
              </a:rPr>
              <a:t>website</a:t>
            </a:r>
            <a:r>
              <a:rPr lang="en-US" sz="1200" b="0" i="0" kern="1200" dirty="0">
                <a:solidFill>
                  <a:schemeClr val="tx1"/>
                </a:solidFill>
                <a:effectLst/>
                <a:latin typeface="+mn-lt"/>
                <a:ea typeface="+mn-ea"/>
                <a:cs typeface="+mn-cs"/>
              </a:rPr>
              <a:t> and 911 emergency system.</a:t>
            </a:r>
          </a:p>
          <a:p>
            <a:r>
              <a:rPr lang="en-US" sz="1200" b="0" i="0" kern="1200" dirty="0">
                <a:solidFill>
                  <a:schemeClr val="tx1"/>
                </a:solidFill>
                <a:effectLst/>
                <a:latin typeface="+mn-lt"/>
                <a:ea typeface="+mn-ea"/>
                <a:cs typeface="+mn-cs"/>
              </a:rPr>
              <a:t>"Everything we have is down," Sheriff Janis Mangum told </a:t>
            </a:r>
            <a:r>
              <a:rPr lang="en-US" sz="1200" b="0" i="0" u="none" strike="noStrike" kern="1200" dirty="0" err="1">
                <a:solidFill>
                  <a:schemeClr val="tx1"/>
                </a:solidFill>
                <a:effectLst/>
                <a:latin typeface="+mn-lt"/>
                <a:ea typeface="+mn-ea"/>
                <a:cs typeface="+mn-cs"/>
                <a:hlinkClick r:id="rId10"/>
              </a:rPr>
              <a:t>StateScoop</a:t>
            </a:r>
            <a:r>
              <a:rPr lang="en-US" sz="1200" b="0" i="0" kern="1200" dirty="0">
                <a:solidFill>
                  <a:schemeClr val="tx1"/>
                </a:solidFill>
                <a:effectLst/>
                <a:latin typeface="+mn-lt"/>
                <a:ea typeface="+mn-ea"/>
                <a:cs typeface="+mn-cs"/>
              </a:rPr>
              <a:t> in an interview. "We are doing our bookings the way we used to do it before computers. We're operating by paper in terms of reports and arrest bookings. We've continued to function. It's just more difficult."</a:t>
            </a:r>
          </a:p>
          <a:p>
            <a:r>
              <a:rPr lang="en-US" sz="1200" b="0" i="0" kern="1200" dirty="0">
                <a:solidFill>
                  <a:schemeClr val="tx1"/>
                </a:solidFill>
                <a:effectLst/>
                <a:latin typeface="+mn-lt"/>
                <a:ea typeface="+mn-ea"/>
                <a:cs typeface="+mn-cs"/>
              </a:rPr>
              <a:t>Jackson County officials notified the FBI and hired a cyber-security consultant. The consultant negotiated with the ransomware operators, and earlier this week the Georgia county paid $400,000 to hackers to get a decryption key and re-gain access to their ransomed files.</a:t>
            </a:r>
          </a:p>
          <a:p>
            <a:r>
              <a:rPr lang="en-US" sz="1200" b="0" i="0" kern="1200" dirty="0">
                <a:solidFill>
                  <a:schemeClr val="tx1"/>
                </a:solidFill>
                <a:effectLst/>
                <a:latin typeface="+mn-lt"/>
                <a:ea typeface="+mn-ea"/>
                <a:cs typeface="+mn-cs"/>
              </a:rPr>
              <a:t>County officials are in the process of decrypting affected computers and servers, Jackson County Manager Kevin Poe told </a:t>
            </a:r>
            <a:r>
              <a:rPr lang="en-US" sz="1200" b="0" i="0" u="none" strike="noStrike" kern="1200" dirty="0">
                <a:solidFill>
                  <a:schemeClr val="tx1"/>
                </a:solidFill>
                <a:effectLst/>
                <a:latin typeface="+mn-lt"/>
                <a:ea typeface="+mn-ea"/>
                <a:cs typeface="+mn-cs"/>
                <a:hlinkClick r:id="rId11"/>
              </a:rPr>
              <a:t>Online Athens</a:t>
            </a:r>
            <a:r>
              <a:rPr lang="en-US" sz="1200" b="0" i="0" kern="1200" dirty="0">
                <a:solidFill>
                  <a:schemeClr val="tx1"/>
                </a:solidFill>
                <a:effectLst/>
                <a:latin typeface="+mn-lt"/>
                <a:ea typeface="+mn-ea"/>
                <a:cs typeface="+mn-cs"/>
              </a:rPr>
              <a:t> in an interview yesterday.</a:t>
            </a:r>
          </a:p>
          <a:p>
            <a:r>
              <a:rPr lang="en-US" sz="1200" b="0" i="0" kern="1200" dirty="0">
                <a:solidFill>
                  <a:schemeClr val="tx1"/>
                </a:solidFill>
                <a:effectLst/>
                <a:latin typeface="+mn-lt"/>
                <a:ea typeface="+mn-ea"/>
                <a:cs typeface="+mn-cs"/>
              </a:rPr>
              <a:t>"We had to make a determination on whether to pay," Poe said. "We could have literally been down months and months and spent as much or more money trying to get our system rebuilt."</a:t>
            </a:r>
          </a:p>
          <a:p>
            <a:r>
              <a:rPr lang="en-US" sz="1200" b="0" i="0" kern="1200" dirty="0">
                <a:solidFill>
                  <a:schemeClr val="tx1"/>
                </a:solidFill>
                <a:effectLst/>
                <a:latin typeface="+mn-lt"/>
                <a:ea typeface="+mn-ea"/>
                <a:cs typeface="+mn-cs"/>
              </a:rPr>
              <a:t>Poe identified the ransomware that infected the county's network as "</a:t>
            </a:r>
            <a:r>
              <a:rPr lang="en-US" sz="1200" b="0" i="0" kern="1200" dirty="0" err="1">
                <a:solidFill>
                  <a:schemeClr val="tx1"/>
                </a:solidFill>
                <a:effectLst/>
                <a:latin typeface="+mn-lt"/>
                <a:ea typeface="+mn-ea"/>
                <a:cs typeface="+mn-cs"/>
              </a:rPr>
              <a:t>Ryunk</a:t>
            </a:r>
            <a:r>
              <a:rPr lang="en-US" sz="1200" b="0" i="0" kern="1200" dirty="0">
                <a:solidFill>
                  <a:schemeClr val="tx1"/>
                </a:solidFill>
                <a:effectLst/>
                <a:latin typeface="+mn-lt"/>
                <a:ea typeface="+mn-ea"/>
                <a:cs typeface="+mn-cs"/>
              </a:rPr>
              <a:t>" --which is most likely </a:t>
            </a:r>
            <a:r>
              <a:rPr lang="en-US" sz="1200" b="0" i="0" kern="1200" dirty="0" err="1">
                <a:solidFill>
                  <a:schemeClr val="tx1"/>
                </a:solidFill>
                <a:effectLst/>
                <a:latin typeface="+mn-lt"/>
                <a:ea typeface="+mn-ea"/>
                <a:cs typeface="+mn-cs"/>
              </a:rPr>
              <a:t>Ryuk</a:t>
            </a:r>
            <a:r>
              <a:rPr lang="en-US" sz="1200" b="0" i="0" kern="1200" dirty="0">
                <a:solidFill>
                  <a:schemeClr val="tx1"/>
                </a:solidFill>
                <a:effectLst/>
                <a:latin typeface="+mn-lt"/>
                <a:ea typeface="+mn-ea"/>
                <a:cs typeface="+mn-cs"/>
              </a:rPr>
              <a:t>, a well-known ransomware strain that is currently </a:t>
            </a:r>
            <a:r>
              <a:rPr lang="en-US" sz="1200" b="0" i="0" kern="1200" dirty="0" err="1">
                <a:solidFill>
                  <a:schemeClr val="tx1"/>
                </a:solidFill>
                <a:effectLst/>
                <a:latin typeface="+mn-lt"/>
                <a:ea typeface="+mn-ea"/>
                <a:cs typeface="+mn-cs"/>
              </a:rPr>
              <a:t>undecryptable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Ryuk</a:t>
            </a:r>
            <a:r>
              <a:rPr lang="en-US" sz="1200" b="0" i="0" kern="1200" dirty="0">
                <a:solidFill>
                  <a:schemeClr val="tx1"/>
                </a:solidFill>
                <a:effectLst/>
                <a:latin typeface="+mn-lt"/>
                <a:ea typeface="+mn-ea"/>
                <a:cs typeface="+mn-cs"/>
              </a:rPr>
              <a:t> gang is believed to be </a:t>
            </a:r>
            <a:r>
              <a:rPr lang="en-US" sz="1200" b="0" i="0" u="none" strike="noStrike" kern="1200" dirty="0">
                <a:solidFill>
                  <a:schemeClr val="tx1"/>
                </a:solidFill>
                <a:effectLst/>
                <a:latin typeface="+mn-lt"/>
                <a:ea typeface="+mn-ea"/>
                <a:cs typeface="+mn-cs"/>
                <a:hlinkClick r:id="rId12"/>
              </a:rPr>
              <a:t>operating out of Eastern Europe</a:t>
            </a:r>
            <a:r>
              <a:rPr lang="en-US" sz="1200" b="0" i="0" kern="1200" dirty="0">
                <a:solidFill>
                  <a:schemeClr val="tx1"/>
                </a:solidFill>
                <a:effectLst/>
                <a:latin typeface="+mn-lt"/>
                <a:ea typeface="+mn-ea"/>
                <a:cs typeface="+mn-cs"/>
              </a:rPr>
              <a:t> and for the past year has focused on targeting local government, healthcare, and large enterprise networks. They intentionally go after big targets as part of a tactic known as "big game hunting."</a:t>
            </a:r>
          </a:p>
          <a:p>
            <a:r>
              <a:rPr lang="en-US" sz="1200" b="0" i="0" kern="1200" dirty="0" err="1">
                <a:solidFill>
                  <a:schemeClr val="tx1"/>
                </a:solidFill>
                <a:effectLst/>
                <a:latin typeface="+mn-lt"/>
                <a:ea typeface="+mn-ea"/>
                <a:cs typeface="+mn-cs"/>
              </a:rPr>
              <a:t>Ryuk</a:t>
            </a:r>
            <a:r>
              <a:rPr lang="en-US" sz="1200" b="0" i="0" kern="1200" dirty="0">
                <a:solidFill>
                  <a:schemeClr val="tx1"/>
                </a:solidFill>
                <a:effectLst/>
                <a:latin typeface="+mn-lt"/>
                <a:ea typeface="+mn-ea"/>
                <a:cs typeface="+mn-cs"/>
              </a:rPr>
              <a:t> ransomware is usually deployed on networks following infections with </a:t>
            </a:r>
            <a:r>
              <a:rPr lang="en-US" sz="1200" b="0" i="0" kern="1200" dirty="0" err="1">
                <a:solidFill>
                  <a:schemeClr val="tx1"/>
                </a:solidFill>
                <a:effectLst/>
                <a:latin typeface="+mn-lt"/>
                <a:ea typeface="+mn-ea"/>
                <a:cs typeface="+mn-cs"/>
              </a:rPr>
              <a:t>Emotet</a:t>
            </a:r>
            <a:r>
              <a:rPr lang="en-US" sz="1200" b="0" i="0" kern="1200" dirty="0">
                <a:solidFill>
                  <a:schemeClr val="tx1"/>
                </a:solidFill>
                <a:effectLst/>
                <a:latin typeface="+mn-lt"/>
                <a:ea typeface="+mn-ea"/>
                <a:cs typeface="+mn-cs"/>
              </a:rPr>
              <a:t> or </a:t>
            </a:r>
            <a:r>
              <a:rPr lang="en-US" sz="1200" b="0" i="0" kern="1200" dirty="0" err="1">
                <a:solidFill>
                  <a:schemeClr val="tx1"/>
                </a:solidFill>
                <a:effectLst/>
                <a:latin typeface="+mn-lt"/>
                <a:ea typeface="+mn-ea"/>
                <a:cs typeface="+mn-cs"/>
              </a:rPr>
              <a:t>Trickbot</a:t>
            </a:r>
            <a:r>
              <a:rPr lang="en-US" sz="1200" b="0" i="0" kern="1200" dirty="0">
                <a:solidFill>
                  <a:schemeClr val="tx1"/>
                </a:solidFill>
                <a:effectLst/>
                <a:latin typeface="+mn-lt"/>
                <a:ea typeface="+mn-ea"/>
                <a:cs typeface="+mn-cs"/>
              </a:rPr>
              <a:t> malware. However, Jackson County officials have not yet confirmed how hackers breached their network.</a:t>
            </a:r>
          </a:p>
          <a:p>
            <a:r>
              <a:rPr lang="en-US" sz="1200" b="0" i="0" kern="1200" dirty="0">
                <a:solidFill>
                  <a:schemeClr val="tx1"/>
                </a:solidFill>
                <a:effectLst/>
                <a:latin typeface="+mn-lt"/>
                <a:ea typeface="+mn-ea"/>
                <a:cs typeface="+mn-cs"/>
              </a:rPr>
              <a:t>Jackson County won't be the victim who paid the largest ever ransom demand, though. This "honor" goes to South Korean web hosting firm Internet </a:t>
            </a:r>
            <a:r>
              <a:rPr lang="en-US" sz="1200" b="0" i="0" kern="1200" dirty="0" err="1">
                <a:solidFill>
                  <a:schemeClr val="tx1"/>
                </a:solidFill>
                <a:effectLst/>
                <a:latin typeface="+mn-lt"/>
                <a:ea typeface="+mn-ea"/>
                <a:cs typeface="+mn-cs"/>
              </a:rPr>
              <a:t>Nayana</a:t>
            </a:r>
            <a:r>
              <a:rPr lang="en-US" sz="1200" b="0" i="0" kern="1200" dirty="0">
                <a:solidFill>
                  <a:schemeClr val="tx1"/>
                </a:solidFill>
                <a:effectLst/>
                <a:latin typeface="+mn-lt"/>
                <a:ea typeface="+mn-ea"/>
                <a:cs typeface="+mn-cs"/>
              </a:rPr>
              <a:t>, which paid 1.3 billion won ($1.14 million) worth of bitcoins to a hacker following a ransomware attack </a:t>
            </a:r>
            <a:r>
              <a:rPr lang="en-US" sz="1200" b="0" i="0" u="none" strike="noStrike" kern="1200" dirty="0">
                <a:solidFill>
                  <a:schemeClr val="tx1"/>
                </a:solidFill>
                <a:effectLst/>
                <a:latin typeface="+mn-lt"/>
                <a:ea typeface="+mn-ea"/>
                <a:cs typeface="+mn-cs"/>
                <a:hlinkClick r:id="rId13"/>
              </a:rPr>
              <a:t>in June 2017</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Jackson County Manager Kevin Poe also has a case when saying that the county would have spent more rebuilding its network than paying the hackers. Government officials in Atlanta, Georgia have ended up paying millions to rebuild their IT network following a similar ransomware attack in </a:t>
            </a:r>
            <a:r>
              <a:rPr lang="en-US" sz="1200" b="0" i="0" u="none" strike="noStrike" kern="1200" dirty="0">
                <a:solidFill>
                  <a:schemeClr val="tx1"/>
                </a:solidFill>
                <a:effectLst/>
                <a:latin typeface="+mn-lt"/>
                <a:ea typeface="+mn-ea"/>
                <a:cs typeface="+mn-cs"/>
                <a:hlinkClick r:id="rId14"/>
              </a:rPr>
              <a:t>March 2018</a:t>
            </a:r>
            <a:r>
              <a:rPr lang="en-US" sz="1200" b="0" i="0" kern="1200" dirty="0">
                <a:solidFill>
                  <a:schemeClr val="tx1"/>
                </a:solidFill>
                <a:effectLst/>
                <a:latin typeface="+mn-lt"/>
                <a:ea typeface="+mn-ea"/>
                <a:cs typeface="+mn-cs"/>
              </a:rPr>
              <a:t>, a cost which ballooned from the initially estimated </a:t>
            </a:r>
            <a:r>
              <a:rPr lang="en-US" sz="1200" b="0" i="0" u="none" strike="noStrike" kern="1200" dirty="0">
                <a:solidFill>
                  <a:schemeClr val="tx1"/>
                </a:solidFill>
                <a:effectLst/>
                <a:latin typeface="+mn-lt"/>
                <a:ea typeface="+mn-ea"/>
                <a:cs typeface="+mn-cs"/>
                <a:hlinkClick r:id="rId15"/>
              </a:rPr>
              <a:t>$2.6 million</a:t>
            </a:r>
            <a:r>
              <a:rPr lang="en-US" sz="1200" b="0" i="0" kern="1200" dirty="0">
                <a:solidFill>
                  <a:schemeClr val="tx1"/>
                </a:solidFill>
                <a:effectLst/>
                <a:latin typeface="+mn-lt"/>
                <a:ea typeface="+mn-ea"/>
                <a:cs typeface="+mn-cs"/>
              </a:rPr>
              <a:t> to around </a:t>
            </a:r>
            <a:r>
              <a:rPr lang="en-US" sz="1200" b="0" i="0" u="none" strike="noStrike" kern="1200" dirty="0">
                <a:solidFill>
                  <a:schemeClr val="tx1"/>
                </a:solidFill>
                <a:effectLst/>
                <a:latin typeface="+mn-lt"/>
                <a:ea typeface="+mn-ea"/>
                <a:cs typeface="+mn-cs"/>
                <a:hlinkClick r:id="rId16"/>
              </a:rPr>
              <a:t>$17 million</a:t>
            </a:r>
            <a:r>
              <a:rPr lang="en-US" sz="1200" b="0" i="0" kern="1200" dirty="0">
                <a:solidFill>
                  <a:schemeClr val="tx1"/>
                </a:solidFill>
                <a:effectLst/>
                <a:latin typeface="+mn-lt"/>
                <a:ea typeface="+mn-ea"/>
                <a:cs typeface="+mn-cs"/>
              </a:rPr>
              <a:t>.</a:t>
            </a:r>
          </a:p>
          <a:p>
            <a:r>
              <a:rPr lang="sv-SE" dirty="0"/>
              <a:t>----------------</a:t>
            </a:r>
          </a:p>
          <a:p>
            <a:pPr fontAlgn="base"/>
            <a:r>
              <a:rPr lang="en-US" sz="900" b="0" i="0" kern="1200" dirty="0">
                <a:solidFill>
                  <a:schemeClr val="tx1"/>
                </a:solidFill>
                <a:effectLst/>
                <a:latin typeface="Times New Roman" charset="0"/>
                <a:ea typeface="+mn-ea"/>
                <a:cs typeface="+mn-cs"/>
              </a:rPr>
              <a:t>A hospital network in Alabama is the latest victim in a rash of </a:t>
            </a:r>
            <a:r>
              <a:rPr lang="en-US" sz="900" b="0" i="0" u="none" strike="noStrike" kern="1200" dirty="0">
                <a:solidFill>
                  <a:schemeClr val="tx1"/>
                </a:solidFill>
                <a:effectLst/>
                <a:latin typeface="Times New Roman" charset="0"/>
                <a:ea typeface="+mn-ea"/>
                <a:cs typeface="+mn-cs"/>
                <a:hlinkClick r:id="rId17"/>
              </a:rPr>
              <a:t>ransomware</a:t>
            </a:r>
            <a:r>
              <a:rPr lang="en-US" sz="900" b="0" i="0" kern="1200" dirty="0">
                <a:solidFill>
                  <a:schemeClr val="tx1"/>
                </a:solidFill>
                <a:effectLst/>
                <a:latin typeface="Times New Roman" charset="0"/>
                <a:ea typeface="+mn-ea"/>
                <a:cs typeface="+mn-cs"/>
              </a:rPr>
              <a:t> attacks in the U.S.</a:t>
            </a:r>
          </a:p>
          <a:p>
            <a:pPr fontAlgn="base"/>
            <a:r>
              <a:rPr lang="en-US" sz="900" b="0" i="0" kern="1200" dirty="0">
                <a:solidFill>
                  <a:schemeClr val="tx1"/>
                </a:solidFill>
                <a:effectLst/>
                <a:latin typeface="Times New Roman" charset="0"/>
                <a:ea typeface="+mn-ea"/>
                <a:cs typeface="+mn-cs"/>
              </a:rPr>
              <a:t>The attack encrypted files and restricted access to computer systems at DCH Health Systems Regional Medical Center, Northport Medical Center and Fayette Medical Center, DCH said in a </a:t>
            </a:r>
            <a:r>
              <a:rPr lang="en-US" sz="900" b="0" i="0" u="none" strike="noStrike" kern="1200" dirty="0">
                <a:solidFill>
                  <a:schemeClr val="tx1"/>
                </a:solidFill>
                <a:effectLst/>
                <a:latin typeface="Times New Roman" charset="0"/>
                <a:ea typeface="+mn-ea"/>
                <a:cs typeface="+mn-cs"/>
                <a:hlinkClick r:id="rId18"/>
              </a:rPr>
              <a:t>statement</a:t>
            </a:r>
            <a:r>
              <a:rPr lang="en-US" sz="900" b="0" i="0" kern="1200" dirty="0">
                <a:solidFill>
                  <a:schemeClr val="tx1"/>
                </a:solidFill>
                <a:effectLst/>
                <a:latin typeface="Times New Roman" charset="0"/>
                <a:ea typeface="+mn-ea"/>
                <a:cs typeface="+mn-cs"/>
              </a:rPr>
              <a:t> on Wednesday.</a:t>
            </a:r>
          </a:p>
          <a:p>
            <a:pPr fontAlgn="base"/>
            <a:r>
              <a:rPr lang="en-US" sz="900" b="0" i="0" kern="1200" dirty="0">
                <a:solidFill>
                  <a:schemeClr val="tx1"/>
                </a:solidFill>
                <a:effectLst/>
                <a:latin typeface="Times New Roman" charset="0"/>
                <a:ea typeface="+mn-ea"/>
                <a:cs typeface="+mn-cs"/>
              </a:rPr>
              <a:t>Tuscaloosa, Ala.-based DCH said it is still able to provide critical medical services, but non-emergency patients are being told to seek assistance from other providers while it works to restore its systems.</a:t>
            </a:r>
          </a:p>
          <a:p>
            <a:pPr fontAlgn="base"/>
            <a:r>
              <a:rPr lang="en-US" sz="900" b="1" i="0" u="none" strike="noStrike" kern="1200" dirty="0">
                <a:solidFill>
                  <a:schemeClr val="tx1"/>
                </a:solidFill>
                <a:effectLst/>
                <a:latin typeface="Times New Roman" charset="0"/>
                <a:ea typeface="+mn-ea"/>
                <a:cs typeface="+mn-cs"/>
                <a:hlinkClick r:id="rId19"/>
              </a:rPr>
              <a:t>HOW TO PROTECT YOURSELF FROM RANSOMWARE USING WINDOWS 10</a:t>
            </a:r>
            <a:endParaRPr lang="en-US" sz="900" b="0" i="0" kern="1200" dirty="0">
              <a:solidFill>
                <a:schemeClr val="tx1"/>
              </a:solidFill>
              <a:effectLst/>
              <a:latin typeface="Times New Roman" charset="0"/>
              <a:ea typeface="+mn-ea"/>
              <a:cs typeface="+mn-cs"/>
            </a:endParaRPr>
          </a:p>
          <a:p>
            <a:pPr fontAlgn="base"/>
            <a:r>
              <a:rPr lang="en-US" sz="900" b="0" i="0" kern="1200" dirty="0">
                <a:solidFill>
                  <a:schemeClr val="tx1"/>
                </a:solidFill>
                <a:effectLst/>
                <a:latin typeface="Times New Roman" charset="0"/>
                <a:ea typeface="+mn-ea"/>
                <a:cs typeface="+mn-cs"/>
              </a:rPr>
              <a:t>The medical staff have shifted to manual mode and are using paper copies instead of digital records, while the IT systems are down, DCH added.</a:t>
            </a:r>
          </a:p>
          <a:p>
            <a:pPr fontAlgn="base"/>
            <a:r>
              <a:rPr lang="en-US" sz="900" b="0" i="0" kern="1200" dirty="0">
                <a:solidFill>
                  <a:schemeClr val="tx1"/>
                </a:solidFill>
                <a:effectLst/>
                <a:latin typeface="Times New Roman" charset="0"/>
                <a:ea typeface="+mn-ea"/>
                <a:cs typeface="+mn-cs"/>
              </a:rPr>
              <a:t>Investigators cited the ransomware variant </a:t>
            </a:r>
            <a:r>
              <a:rPr lang="en-US" sz="900" b="0" i="0" kern="1200" dirty="0" err="1">
                <a:solidFill>
                  <a:schemeClr val="tx1"/>
                </a:solidFill>
                <a:effectLst/>
                <a:latin typeface="Times New Roman" charset="0"/>
                <a:ea typeface="+mn-ea"/>
                <a:cs typeface="+mn-cs"/>
              </a:rPr>
              <a:t>Ryuk</a:t>
            </a:r>
            <a:r>
              <a:rPr lang="en-US" sz="900" b="0" i="0" kern="1200" dirty="0">
                <a:solidFill>
                  <a:schemeClr val="tx1"/>
                </a:solidFill>
                <a:effectLst/>
                <a:latin typeface="Times New Roman" charset="0"/>
                <a:ea typeface="+mn-ea"/>
                <a:cs typeface="+mn-cs"/>
              </a:rPr>
              <a:t> as the culprit. </a:t>
            </a:r>
            <a:r>
              <a:rPr lang="en-US" sz="900" b="0" i="0" kern="1200" dirty="0" err="1">
                <a:solidFill>
                  <a:schemeClr val="tx1"/>
                </a:solidFill>
                <a:effectLst/>
                <a:latin typeface="Times New Roman" charset="0"/>
                <a:ea typeface="+mn-ea"/>
                <a:cs typeface="+mn-cs"/>
              </a:rPr>
              <a:t>Ryuk</a:t>
            </a:r>
            <a:r>
              <a:rPr lang="en-US" sz="900" b="0" i="0" kern="1200" dirty="0">
                <a:solidFill>
                  <a:schemeClr val="tx1"/>
                </a:solidFill>
                <a:effectLst/>
                <a:latin typeface="Times New Roman" charset="0"/>
                <a:ea typeface="+mn-ea"/>
                <a:cs typeface="+mn-cs"/>
              </a:rPr>
              <a:t> is used for tailored attacks, according to a </a:t>
            </a:r>
            <a:r>
              <a:rPr lang="en-US" sz="900" b="0" i="0" u="none" strike="noStrike" kern="1200" dirty="0">
                <a:solidFill>
                  <a:schemeClr val="tx1"/>
                </a:solidFill>
                <a:effectLst/>
                <a:latin typeface="Times New Roman" charset="0"/>
                <a:ea typeface="+mn-ea"/>
                <a:cs typeface="+mn-cs"/>
                <a:hlinkClick r:id="rId20"/>
              </a:rPr>
              <a:t>description</a:t>
            </a:r>
            <a:r>
              <a:rPr lang="en-US" sz="900" b="0" i="0" kern="1200" dirty="0">
                <a:solidFill>
                  <a:schemeClr val="tx1"/>
                </a:solidFill>
                <a:effectLst/>
                <a:latin typeface="Times New Roman" charset="0"/>
                <a:ea typeface="+mn-ea"/>
                <a:cs typeface="+mn-cs"/>
              </a:rPr>
              <a:t> of the ransomware by Check Point Software, a cybersecurity firm.</a:t>
            </a:r>
          </a:p>
          <a:p>
            <a:pPr fontAlgn="base"/>
            <a:r>
              <a:rPr lang="en-US" sz="900" b="0" i="0" kern="1200" dirty="0">
                <a:solidFill>
                  <a:schemeClr val="tx1"/>
                </a:solidFill>
                <a:effectLst/>
                <a:latin typeface="Times New Roman" charset="0"/>
                <a:ea typeface="+mn-ea"/>
                <a:cs typeface="+mn-cs"/>
              </a:rPr>
              <a:t>“Its encryption scheme is…such that only crucial assets and resources are infected in each targeted network with its infection and distribution carried out manually by the attackers,” Check Point said.</a:t>
            </a:r>
          </a:p>
          <a:p>
            <a:pPr fontAlgn="base"/>
            <a:r>
              <a:rPr lang="en-US" sz="900" b="0" i="0" kern="1200" dirty="0">
                <a:solidFill>
                  <a:schemeClr val="tx1"/>
                </a:solidFill>
                <a:effectLst/>
                <a:latin typeface="Times New Roman" charset="0"/>
                <a:ea typeface="+mn-ea"/>
                <a:cs typeface="+mn-cs"/>
              </a:rPr>
              <a:t>Ransomware attacks on hospitals are particularly odious, say experts. “The fact that hackers target hospitals shows they have no remorse for the desperate patients who seek aid,” Felix </a:t>
            </a:r>
            <a:r>
              <a:rPr lang="en-US" sz="900" b="0" i="0" kern="1200" dirty="0" err="1">
                <a:solidFill>
                  <a:schemeClr val="tx1"/>
                </a:solidFill>
                <a:effectLst/>
                <a:latin typeface="Times New Roman" charset="0"/>
                <a:ea typeface="+mn-ea"/>
                <a:cs typeface="+mn-cs"/>
              </a:rPr>
              <a:t>Rosbach</a:t>
            </a:r>
            <a:r>
              <a:rPr lang="en-US" sz="900" b="0" i="0" kern="1200" dirty="0">
                <a:solidFill>
                  <a:schemeClr val="tx1"/>
                </a:solidFill>
                <a:effectLst/>
                <a:latin typeface="Times New Roman" charset="0"/>
                <a:ea typeface="+mn-ea"/>
                <a:cs typeface="+mn-cs"/>
              </a:rPr>
              <a:t>, a product manager at </a:t>
            </a:r>
            <a:r>
              <a:rPr lang="en-US" sz="900" b="0" i="0" kern="1200" dirty="0" err="1">
                <a:solidFill>
                  <a:schemeClr val="tx1"/>
                </a:solidFill>
                <a:effectLst/>
                <a:latin typeface="Times New Roman" charset="0"/>
                <a:ea typeface="+mn-ea"/>
                <a:cs typeface="+mn-cs"/>
              </a:rPr>
              <a:t>Comforte</a:t>
            </a:r>
            <a:r>
              <a:rPr lang="en-US" sz="900" b="0" i="0" kern="1200" dirty="0">
                <a:solidFill>
                  <a:schemeClr val="tx1"/>
                </a:solidFill>
                <a:effectLst/>
                <a:latin typeface="Times New Roman" charset="0"/>
                <a:ea typeface="+mn-ea"/>
                <a:cs typeface="+mn-cs"/>
              </a:rPr>
              <a:t> AG, told Fox News in a statement.</a:t>
            </a:r>
          </a:p>
          <a:p>
            <a:pPr fontAlgn="base"/>
            <a:r>
              <a:rPr lang="en-US" sz="900" b="0" i="0" kern="1200" dirty="0">
                <a:solidFill>
                  <a:schemeClr val="tx1"/>
                </a:solidFill>
                <a:effectLst/>
                <a:latin typeface="Times New Roman" charset="0"/>
                <a:ea typeface="+mn-ea"/>
                <a:cs typeface="+mn-cs"/>
              </a:rPr>
              <a:t>“Hospitals contain some of the most sensitive information we have, such as medical records, payment information and other personally identifiable information,” </a:t>
            </a:r>
            <a:r>
              <a:rPr lang="en-US" sz="900" b="0" i="0" kern="1200" dirty="0" err="1">
                <a:solidFill>
                  <a:schemeClr val="tx1"/>
                </a:solidFill>
                <a:effectLst/>
                <a:latin typeface="Times New Roman" charset="0"/>
                <a:ea typeface="+mn-ea"/>
                <a:cs typeface="+mn-cs"/>
              </a:rPr>
              <a:t>Rosbach</a:t>
            </a:r>
            <a:r>
              <a:rPr lang="en-US" sz="900" b="0" i="0" kern="1200" dirty="0">
                <a:solidFill>
                  <a:schemeClr val="tx1"/>
                </a:solidFill>
                <a:effectLst/>
                <a:latin typeface="Times New Roman" charset="0"/>
                <a:ea typeface="+mn-ea"/>
                <a:cs typeface="+mn-cs"/>
              </a:rPr>
              <a:t> added.</a:t>
            </a:r>
          </a:p>
          <a:p>
            <a:pPr fontAlgn="base"/>
            <a:r>
              <a:rPr lang="en-US" sz="900" b="0" i="0" kern="1200" dirty="0">
                <a:solidFill>
                  <a:schemeClr val="tx1"/>
                </a:solidFill>
                <a:effectLst/>
                <a:latin typeface="Times New Roman" charset="0"/>
                <a:ea typeface="+mn-ea"/>
                <a:cs typeface="+mn-cs"/>
              </a:rPr>
              <a:t>DCH said it is coordinating with law enforcement and will not, at this time, share specifics about the investigations underway or the perpetrator’s demands.</a:t>
            </a:r>
          </a:p>
          <a:p>
            <a:pPr fontAlgn="base"/>
            <a:r>
              <a:rPr lang="en-US" sz="900" b="1" i="0" kern="1200" dirty="0">
                <a:solidFill>
                  <a:schemeClr val="tx1"/>
                </a:solidFill>
                <a:effectLst/>
                <a:latin typeface="Times New Roman" charset="0"/>
                <a:ea typeface="+mn-ea"/>
                <a:cs typeface="+mn-cs"/>
              </a:rPr>
              <a:t>Ransomware runs rampant</a:t>
            </a:r>
          </a:p>
          <a:p>
            <a:pPr fontAlgn="base"/>
            <a:r>
              <a:rPr lang="en-US" sz="900" b="0" i="0" kern="1200" dirty="0">
                <a:solidFill>
                  <a:schemeClr val="tx1"/>
                </a:solidFill>
                <a:effectLst/>
                <a:latin typeface="Times New Roman" charset="0"/>
                <a:ea typeface="+mn-ea"/>
                <a:cs typeface="+mn-cs"/>
              </a:rPr>
              <a:t>In the first nine months of 2019, at least 621 government entities, health care service providers and school districts, colleges and universities were affected by ransomware, </a:t>
            </a:r>
            <a:r>
              <a:rPr lang="en-US" sz="900" b="0" i="0" kern="1200" dirty="0" err="1">
                <a:solidFill>
                  <a:schemeClr val="tx1"/>
                </a:solidFill>
                <a:effectLst/>
                <a:latin typeface="Times New Roman" charset="0"/>
                <a:ea typeface="+mn-ea"/>
                <a:cs typeface="+mn-cs"/>
              </a:rPr>
              <a:t>Emsisoft</a:t>
            </a:r>
            <a:r>
              <a:rPr lang="en-US" sz="900" b="0" i="0" kern="1200" dirty="0">
                <a:solidFill>
                  <a:schemeClr val="tx1"/>
                </a:solidFill>
                <a:effectLst/>
                <a:latin typeface="Times New Roman" charset="0"/>
                <a:ea typeface="+mn-ea"/>
                <a:cs typeface="+mn-cs"/>
              </a:rPr>
              <a:t>, an anti-malware firm, said in a </a:t>
            </a:r>
            <a:r>
              <a:rPr lang="en-US" sz="900" b="0" i="0" u="none" strike="noStrike" kern="1200" dirty="0">
                <a:solidFill>
                  <a:schemeClr val="tx1"/>
                </a:solidFill>
                <a:effectLst/>
                <a:latin typeface="Times New Roman" charset="0"/>
                <a:ea typeface="+mn-ea"/>
                <a:cs typeface="+mn-cs"/>
                <a:hlinkClick r:id="rId21"/>
              </a:rPr>
              <a:t>report earlier</a:t>
            </a:r>
            <a:r>
              <a:rPr lang="en-US" sz="900" b="0" i="0" kern="1200" dirty="0">
                <a:solidFill>
                  <a:schemeClr val="tx1"/>
                </a:solidFill>
                <a:effectLst/>
                <a:latin typeface="Times New Roman" charset="0"/>
                <a:ea typeface="+mn-ea"/>
                <a:cs typeface="+mn-cs"/>
              </a:rPr>
              <a:t> this week.</a:t>
            </a:r>
          </a:p>
          <a:p>
            <a:pPr fontAlgn="base"/>
            <a:r>
              <a:rPr lang="en-US" sz="900" b="0" i="0" kern="1200" dirty="0">
                <a:solidFill>
                  <a:schemeClr val="tx1"/>
                </a:solidFill>
                <a:effectLst/>
                <a:latin typeface="Times New Roman" charset="0"/>
                <a:ea typeface="+mn-ea"/>
                <a:cs typeface="+mn-cs"/>
              </a:rPr>
              <a:t>“Municipal and emergency services have been interrupted, medical practices have permanently closed, ER patients have been diverted, property transactions halted, the collection of property taxes and water bills delayed, medical procedures canceled, schools closed and data lost,” </a:t>
            </a:r>
            <a:r>
              <a:rPr lang="en-US" sz="900" b="0" i="0" kern="1200" dirty="0" err="1">
                <a:solidFill>
                  <a:schemeClr val="tx1"/>
                </a:solidFill>
                <a:effectLst/>
                <a:latin typeface="Times New Roman" charset="0"/>
                <a:ea typeface="+mn-ea"/>
                <a:cs typeface="+mn-cs"/>
              </a:rPr>
              <a:t>Emsisoft</a:t>
            </a:r>
            <a:r>
              <a:rPr lang="en-US" sz="900" b="0" i="0" kern="1200" dirty="0">
                <a:solidFill>
                  <a:schemeClr val="tx1"/>
                </a:solidFill>
                <a:effectLst/>
                <a:latin typeface="Times New Roman" charset="0"/>
                <a:ea typeface="+mn-ea"/>
                <a:cs typeface="+mn-cs"/>
              </a:rPr>
              <a:t> said, citing high-profile incidents in its report.</a:t>
            </a:r>
          </a:p>
          <a:p>
            <a:pPr fontAlgn="base"/>
            <a:r>
              <a:rPr lang="en-US" sz="900" b="0" i="0" kern="1200" dirty="0">
                <a:solidFill>
                  <a:schemeClr val="tx1"/>
                </a:solidFill>
                <a:effectLst/>
                <a:latin typeface="Times New Roman" charset="0"/>
                <a:ea typeface="+mn-ea"/>
                <a:cs typeface="+mn-cs"/>
              </a:rPr>
              <a:t>A </a:t>
            </a:r>
            <a:r>
              <a:rPr lang="en-US" sz="900" b="0" i="0" u="none" strike="noStrike" kern="1200" dirty="0">
                <a:solidFill>
                  <a:schemeClr val="tx1"/>
                </a:solidFill>
                <a:effectLst/>
                <a:latin typeface="Times New Roman" charset="0"/>
                <a:ea typeface="+mn-ea"/>
                <a:cs typeface="+mn-cs"/>
                <a:hlinkClick r:id="rId22"/>
              </a:rPr>
              <a:t>separate report</a:t>
            </a:r>
            <a:r>
              <a:rPr lang="en-US" sz="900" b="0" i="0" kern="1200" dirty="0">
                <a:solidFill>
                  <a:schemeClr val="tx1"/>
                </a:solidFill>
                <a:effectLst/>
                <a:latin typeface="Times New Roman" charset="0"/>
                <a:ea typeface="+mn-ea"/>
                <a:cs typeface="+mn-cs"/>
              </a:rPr>
              <a:t> from cybersecurity firm Armor said that in the first nine months of the year, ransomware infections have hit more than 500 U.S. schools.</a:t>
            </a:r>
          </a:p>
          <a:p>
            <a:pPr fontAlgn="base"/>
            <a:r>
              <a:rPr lang="en-US" sz="900" b="0" i="0" kern="1200" dirty="0">
                <a:solidFill>
                  <a:schemeClr val="tx1"/>
                </a:solidFill>
                <a:effectLst/>
                <a:latin typeface="Times New Roman" charset="0"/>
                <a:ea typeface="+mn-ea"/>
                <a:cs typeface="+mn-cs"/>
              </a:rPr>
              <a:t>In June, Lake City, Fla., </a:t>
            </a:r>
            <a:r>
              <a:rPr lang="en-US" sz="900" b="0" i="0" u="none" strike="noStrike" kern="1200" dirty="0">
                <a:solidFill>
                  <a:schemeClr val="tx1"/>
                </a:solidFill>
                <a:effectLst/>
                <a:latin typeface="Times New Roman" charset="0"/>
                <a:ea typeface="+mn-ea"/>
                <a:cs typeface="+mn-cs"/>
                <a:hlinkClick r:id="rId23"/>
              </a:rPr>
              <a:t>fell victim</a:t>
            </a:r>
            <a:r>
              <a:rPr lang="en-US" sz="900" b="0" i="0" kern="1200" dirty="0">
                <a:solidFill>
                  <a:schemeClr val="tx1"/>
                </a:solidFill>
                <a:effectLst/>
                <a:latin typeface="Times New Roman" charset="0"/>
                <a:ea typeface="+mn-ea"/>
                <a:cs typeface="+mn-cs"/>
              </a:rPr>
              <a:t> to a </a:t>
            </a:r>
            <a:r>
              <a:rPr lang="en-US" sz="900" b="0" i="0" kern="1200" dirty="0" err="1">
                <a:solidFill>
                  <a:schemeClr val="tx1"/>
                </a:solidFill>
                <a:effectLst/>
                <a:latin typeface="Times New Roman" charset="0"/>
                <a:ea typeface="+mn-ea"/>
                <a:cs typeface="+mn-cs"/>
              </a:rPr>
              <a:t>Ryuk</a:t>
            </a:r>
            <a:r>
              <a:rPr lang="en-US" sz="900" b="0" i="0" kern="1200" dirty="0">
                <a:solidFill>
                  <a:schemeClr val="tx1"/>
                </a:solidFill>
                <a:effectLst/>
                <a:latin typeface="Times New Roman" charset="0"/>
                <a:ea typeface="+mn-ea"/>
                <a:cs typeface="+mn-cs"/>
              </a:rPr>
              <a:t> attack. The $460,000 ransom demand was covered by an insurance policy. However, the IT director was fired and not all of the data was recovered.</a:t>
            </a:r>
          </a:p>
          <a:p>
            <a:pPr fontAlgn="base"/>
            <a:r>
              <a:rPr lang="en-US" sz="900" b="1" i="0" u="none" strike="noStrike" kern="1200" dirty="0">
                <a:solidFill>
                  <a:schemeClr val="tx1"/>
                </a:solidFill>
                <a:effectLst/>
                <a:latin typeface="Times New Roman" charset="0"/>
                <a:ea typeface="+mn-ea"/>
                <a:cs typeface="+mn-cs"/>
                <a:hlinkClick r:id="rId24"/>
              </a:rPr>
              <a:t>SEXTORTION SCAMS ARE BACK, SECURITY EXPERT WARNS</a:t>
            </a:r>
            <a:endParaRPr lang="en-US" sz="900" b="0" i="0" kern="1200" dirty="0">
              <a:solidFill>
                <a:schemeClr val="tx1"/>
              </a:solidFill>
              <a:effectLst/>
              <a:latin typeface="Times New Roman" charset="0"/>
              <a:ea typeface="+mn-ea"/>
              <a:cs typeface="+mn-cs"/>
            </a:endParaRPr>
          </a:p>
          <a:p>
            <a:pPr fontAlgn="base"/>
            <a:r>
              <a:rPr lang="en-US" sz="900" b="0" i="0" kern="1200" dirty="0">
                <a:solidFill>
                  <a:schemeClr val="tx1"/>
                </a:solidFill>
                <a:effectLst/>
                <a:latin typeface="Times New Roman" charset="0"/>
                <a:ea typeface="+mn-ea"/>
                <a:cs typeface="+mn-cs"/>
              </a:rPr>
              <a:t>One month prior, Baltimore was </a:t>
            </a:r>
            <a:r>
              <a:rPr lang="en-US" sz="900" b="0" i="0" u="none" strike="noStrike" kern="1200" dirty="0">
                <a:solidFill>
                  <a:schemeClr val="tx1"/>
                </a:solidFill>
                <a:effectLst/>
                <a:latin typeface="Times New Roman" charset="0"/>
                <a:ea typeface="+mn-ea"/>
                <a:cs typeface="+mn-cs"/>
                <a:hlinkClick r:id="rId25"/>
              </a:rPr>
              <a:t>hit by a strain of ransomware</a:t>
            </a:r>
            <a:r>
              <a:rPr lang="en-US" sz="900" b="0" i="0" kern="1200" dirty="0">
                <a:solidFill>
                  <a:schemeClr val="tx1"/>
                </a:solidFill>
                <a:effectLst/>
                <a:latin typeface="Times New Roman" charset="0"/>
                <a:ea typeface="+mn-ea"/>
                <a:cs typeface="+mn-cs"/>
              </a:rPr>
              <a:t> called </a:t>
            </a:r>
            <a:r>
              <a:rPr lang="en-US" sz="900" b="0" i="0" kern="1200" dirty="0" err="1">
                <a:solidFill>
                  <a:schemeClr val="tx1"/>
                </a:solidFill>
                <a:effectLst/>
                <a:latin typeface="Times New Roman" charset="0"/>
                <a:ea typeface="+mn-ea"/>
                <a:cs typeface="+mn-cs"/>
              </a:rPr>
              <a:t>RobinHood</a:t>
            </a:r>
            <a:r>
              <a:rPr lang="en-US" sz="900" b="0" i="0" kern="1200" dirty="0">
                <a:solidFill>
                  <a:schemeClr val="tx1"/>
                </a:solidFill>
                <a:effectLst/>
                <a:latin typeface="Times New Roman" charset="0"/>
                <a:ea typeface="+mn-ea"/>
                <a:cs typeface="+mn-cs"/>
              </a:rPr>
              <a:t>. The city refused to pay the $76,000 demanded, but the attack caused widespread disruption in city services and property transactions. The recovery costs have been estimated at $18.2 million.</a:t>
            </a:r>
          </a:p>
          <a:p>
            <a:pPr fontAlgn="base"/>
            <a:r>
              <a:rPr lang="en-US" sz="900" b="0" i="0" kern="1200" dirty="0">
                <a:solidFill>
                  <a:schemeClr val="tx1"/>
                </a:solidFill>
                <a:effectLst/>
                <a:latin typeface="Times New Roman" charset="0"/>
                <a:ea typeface="+mn-ea"/>
                <a:cs typeface="+mn-cs"/>
              </a:rPr>
              <a:t>New Bedford, Mass., was slammed with the largest publicly disclosed ransom demand – $5.3 million –  </a:t>
            </a:r>
            <a:r>
              <a:rPr lang="en-US" sz="900" b="0" i="0" u="none" strike="noStrike" kern="1200" dirty="0">
                <a:solidFill>
                  <a:schemeClr val="tx1"/>
                </a:solidFill>
                <a:effectLst/>
                <a:latin typeface="Times New Roman" charset="0"/>
                <a:ea typeface="+mn-ea"/>
                <a:cs typeface="+mn-cs"/>
                <a:hlinkClick r:id="rId26"/>
              </a:rPr>
              <a:t>during an attack in July</a:t>
            </a:r>
            <a:r>
              <a:rPr lang="en-US" sz="900" b="0" i="0" kern="1200" dirty="0">
                <a:solidFill>
                  <a:schemeClr val="tx1"/>
                </a:solidFill>
                <a:effectLst/>
                <a:latin typeface="Times New Roman" charset="0"/>
                <a:ea typeface="+mn-ea"/>
                <a:cs typeface="+mn-cs"/>
              </a:rPr>
              <a:t>. The city countered at $400,000 and was subsequently rejected. Recovery costs are estimated at less than $1 million and will be covered by insurance.</a:t>
            </a:r>
          </a:p>
          <a:p>
            <a:pPr fontAlgn="base"/>
            <a:endParaRPr lang="en-US" sz="900" b="0" i="0" kern="1200" dirty="0">
              <a:solidFill>
                <a:schemeClr val="tx1"/>
              </a:solidFill>
              <a:effectLst/>
              <a:latin typeface="Times New Roman" charset="0"/>
              <a:ea typeface="+mn-ea"/>
              <a:cs typeface="+mn-cs"/>
            </a:endParaRPr>
          </a:p>
          <a:p>
            <a:pPr fontAlgn="base"/>
            <a:r>
              <a:rPr lang="en-US" sz="900" b="0" i="0" kern="1200" dirty="0">
                <a:solidFill>
                  <a:schemeClr val="tx1"/>
                </a:solidFill>
                <a:effectLst/>
                <a:latin typeface="Times New Roman" charset="0"/>
                <a:ea typeface="+mn-ea"/>
                <a:cs typeface="+mn-cs"/>
              </a:rPr>
              <a:t>Sextortion is seeing an uptick after a lull at the beginning of the year.</a:t>
            </a:r>
          </a:p>
          <a:p>
            <a:pPr fontAlgn="base"/>
            <a:r>
              <a:rPr lang="en-US" sz="900" b="0" i="0" kern="1200" dirty="0">
                <a:solidFill>
                  <a:schemeClr val="tx1"/>
                </a:solidFill>
                <a:effectLst/>
                <a:latin typeface="Times New Roman" charset="0"/>
                <a:ea typeface="+mn-ea"/>
                <a:cs typeface="+mn-cs"/>
              </a:rPr>
              <a:t>After relative inactivity during the past several months, sextortion scams are back on the radar, according to Internet </a:t>
            </a:r>
            <a:r>
              <a:rPr lang="en-US" sz="900" b="0" i="0" u="none" strike="noStrike" kern="1200" dirty="0">
                <a:solidFill>
                  <a:schemeClr val="tx1"/>
                </a:solidFill>
                <a:effectLst/>
                <a:latin typeface="Times New Roman" charset="0"/>
                <a:ea typeface="+mn-ea"/>
                <a:cs typeface="+mn-cs"/>
                <a:hlinkClick r:id="rId27"/>
              </a:rPr>
              <a:t>security</a:t>
            </a:r>
            <a:r>
              <a:rPr lang="en-US" sz="900" b="0" i="0" kern="1200" dirty="0">
                <a:solidFill>
                  <a:schemeClr val="tx1"/>
                </a:solidFill>
                <a:effectLst/>
                <a:latin typeface="Times New Roman" charset="0"/>
                <a:ea typeface="+mn-ea"/>
                <a:cs typeface="+mn-cs"/>
              </a:rPr>
              <a:t> firm </a:t>
            </a:r>
            <a:r>
              <a:rPr lang="en-US" sz="900" b="0" i="0" u="none" strike="noStrike" kern="1200" dirty="0">
                <a:solidFill>
                  <a:schemeClr val="tx1"/>
                </a:solidFill>
                <a:effectLst/>
                <a:latin typeface="Times New Roman" charset="0"/>
                <a:ea typeface="+mn-ea"/>
                <a:cs typeface="+mn-cs"/>
                <a:hlinkClick r:id="rId28"/>
              </a:rPr>
              <a:t>Malwarebytes</a:t>
            </a:r>
            <a:r>
              <a:rPr lang="en-US" sz="900" b="0" i="0" kern="1200" dirty="0">
                <a:solidFill>
                  <a:schemeClr val="tx1"/>
                </a:solidFill>
                <a:effectLst/>
                <a:latin typeface="Times New Roman" charset="0"/>
                <a:ea typeface="+mn-ea"/>
                <a:cs typeface="+mn-cs"/>
              </a:rPr>
              <a:t>.</a:t>
            </a:r>
          </a:p>
          <a:p>
            <a:pPr fontAlgn="base"/>
            <a:r>
              <a:rPr lang="en-US" sz="900" b="0" i="0" kern="1200" dirty="0">
                <a:solidFill>
                  <a:schemeClr val="tx1"/>
                </a:solidFill>
                <a:effectLst/>
                <a:latin typeface="Times New Roman" charset="0"/>
                <a:ea typeface="+mn-ea"/>
                <a:cs typeface="+mn-cs"/>
              </a:rPr>
              <a:t>The basic template of the blackmail scheme hasn’t changed. It goes something like this: Your account has been hacked and we have video proof of you watching sexual content on porn sites. Now we demand immediate payment in Bitcoin or we will release the video to the public.</a:t>
            </a:r>
          </a:p>
          <a:p>
            <a:pPr fontAlgn="base"/>
            <a:r>
              <a:rPr lang="en-US" sz="900" b="1" i="0" u="none" strike="noStrike" kern="1200" dirty="0">
                <a:solidFill>
                  <a:schemeClr val="tx1"/>
                </a:solidFill>
                <a:effectLst/>
                <a:latin typeface="Times New Roman" charset="0"/>
                <a:ea typeface="+mn-ea"/>
                <a:cs typeface="+mn-cs"/>
                <a:hlinkClick r:id="rId29"/>
              </a:rPr>
              <a:t>TURN OFF YOUR BLUETOOTH, WARN SECURITY EXPERTS</a:t>
            </a:r>
            <a:endParaRPr lang="en-US" sz="900" b="0" i="0" kern="1200" dirty="0">
              <a:solidFill>
                <a:schemeClr val="tx1"/>
              </a:solidFill>
              <a:effectLst/>
              <a:latin typeface="Times New Roman" charset="0"/>
              <a:ea typeface="+mn-ea"/>
              <a:cs typeface="+mn-cs"/>
            </a:endParaRPr>
          </a:p>
          <a:p>
            <a:pPr fontAlgn="base"/>
            <a:r>
              <a:rPr lang="en-US" sz="900" b="0" i="0" kern="1200" dirty="0">
                <a:solidFill>
                  <a:schemeClr val="tx1"/>
                </a:solidFill>
                <a:effectLst/>
                <a:latin typeface="Times New Roman" charset="0"/>
                <a:ea typeface="+mn-ea"/>
                <a:cs typeface="+mn-cs"/>
              </a:rPr>
              <a:t>The extortionists often claim that they’ve installed a “special program” on a porn site and tracked the victim accessing sexual content. They might also claim that they have gotten access to the victim’s desktop and web camera.</a:t>
            </a:r>
          </a:p>
          <a:p>
            <a:pPr fontAlgn="base"/>
            <a:r>
              <a:rPr lang="en-US" sz="900" b="0" i="0" kern="1200" dirty="0">
                <a:solidFill>
                  <a:schemeClr val="tx1"/>
                </a:solidFill>
                <a:effectLst/>
                <a:latin typeface="Times New Roman" charset="0"/>
                <a:ea typeface="+mn-ea"/>
                <a:cs typeface="+mn-cs"/>
              </a:rPr>
              <a:t>They also have various ways to keep the pressure on unwitting victims. In one scheme highlighted by Malwarebytes, the extortionist gives the victim two days to make a payment in the Bitcoin equivalent of $1,000. The bad guy claims to be monitoring the victim, resorting to ruses such as saying they are using </a:t>
            </a:r>
            <a:r>
              <a:rPr lang="en-US" sz="900" b="0" i="0" u="none" strike="noStrike" kern="1200" dirty="0">
                <a:solidFill>
                  <a:schemeClr val="tx1"/>
                </a:solidFill>
                <a:effectLst/>
                <a:latin typeface="Times New Roman" charset="0"/>
                <a:ea typeface="+mn-ea"/>
                <a:cs typeface="+mn-cs"/>
                <a:hlinkClick r:id="rId30"/>
              </a:rPr>
              <a:t>Facebook Pixel</a:t>
            </a:r>
            <a:r>
              <a:rPr lang="en-US" sz="900" b="0" i="0" kern="1200" dirty="0">
                <a:solidFill>
                  <a:schemeClr val="tx1"/>
                </a:solidFill>
                <a:effectLst/>
                <a:latin typeface="Times New Roman" charset="0"/>
                <a:ea typeface="+mn-ea"/>
                <a:cs typeface="+mn-cs"/>
              </a:rPr>
              <a:t> – code that collects user interactions from websites for advertising purposes – to monitor the victim.</a:t>
            </a:r>
          </a:p>
          <a:p>
            <a:pPr fontAlgn="base"/>
            <a:r>
              <a:rPr lang="en-US" sz="900" b="0" i="0" kern="1200" dirty="0">
                <a:solidFill>
                  <a:schemeClr val="tx1"/>
                </a:solidFill>
                <a:effectLst/>
                <a:latin typeface="Times New Roman" charset="0"/>
                <a:ea typeface="+mn-ea"/>
                <a:cs typeface="+mn-cs"/>
              </a:rPr>
              <a:t>Extortionists are able to convince victims that they have the goods on them by flaunting a victim’s breached credentials – such as usernames, passwords, and addresses – that have been gleaned from the </a:t>
            </a:r>
            <a:r>
              <a:rPr lang="en-US" sz="900" b="0" i="0" u="none" strike="noStrike" kern="1200" dirty="0">
                <a:solidFill>
                  <a:schemeClr val="tx1"/>
                </a:solidFill>
                <a:effectLst/>
                <a:latin typeface="Times New Roman" charset="0"/>
                <a:ea typeface="+mn-ea"/>
                <a:cs typeface="+mn-cs"/>
                <a:hlinkClick r:id="rId31"/>
              </a:rPr>
              <a:t>Dark Web</a:t>
            </a:r>
            <a:r>
              <a:rPr lang="en-US" sz="900" b="0" i="0" kern="1200" dirty="0">
                <a:solidFill>
                  <a:schemeClr val="tx1"/>
                </a:solidFill>
                <a:effectLst/>
                <a:latin typeface="Times New Roman" charset="0"/>
                <a:ea typeface="+mn-ea"/>
                <a:cs typeface="+mn-cs"/>
              </a:rPr>
              <a:t> then bolstering this with training in the dark art of extortion via DIY extortion guides, according to a report from </a:t>
            </a:r>
            <a:r>
              <a:rPr lang="en-US" sz="900" b="0" i="0" u="none" strike="noStrike" kern="1200" dirty="0">
                <a:solidFill>
                  <a:schemeClr val="tx1"/>
                </a:solidFill>
                <a:effectLst/>
                <a:latin typeface="Times New Roman" charset="0"/>
                <a:ea typeface="+mn-ea"/>
                <a:cs typeface="+mn-cs"/>
                <a:hlinkClick r:id="rId32"/>
              </a:rPr>
              <a:t>Digital Shadows</a:t>
            </a:r>
            <a:r>
              <a:rPr lang="en-US" sz="900" b="0" i="0" kern="1200" dirty="0">
                <a:solidFill>
                  <a:schemeClr val="tx1"/>
                </a:solidFill>
                <a:effectLst/>
                <a:latin typeface="Times New Roman" charset="0"/>
                <a:ea typeface="+mn-ea"/>
                <a:cs typeface="+mn-cs"/>
              </a:rPr>
              <a:t>, a U.K.-based cybersecurity company.</a:t>
            </a:r>
          </a:p>
          <a:p>
            <a:pPr fontAlgn="base"/>
            <a:r>
              <a:rPr lang="en-US" sz="900" b="1" i="0" kern="1200" dirty="0">
                <a:solidFill>
                  <a:schemeClr val="tx1"/>
                </a:solidFill>
                <a:effectLst/>
                <a:latin typeface="Times New Roman" charset="0"/>
                <a:ea typeface="+mn-ea"/>
                <a:cs typeface="+mn-cs"/>
              </a:rPr>
              <a:t>It’s all about the money</a:t>
            </a:r>
            <a:endParaRPr lang="en-US" sz="900" b="0" i="0" kern="1200" dirty="0">
              <a:solidFill>
                <a:schemeClr val="tx1"/>
              </a:solidFill>
              <a:effectLst/>
              <a:latin typeface="Times New Roman" charset="0"/>
              <a:ea typeface="+mn-ea"/>
              <a:cs typeface="+mn-cs"/>
            </a:endParaRPr>
          </a:p>
          <a:p>
            <a:pPr fontAlgn="base"/>
            <a:r>
              <a:rPr lang="en-US" sz="900" b="0" i="0" kern="1200" dirty="0">
                <a:solidFill>
                  <a:schemeClr val="tx1"/>
                </a:solidFill>
                <a:effectLst/>
                <a:latin typeface="Times New Roman" charset="0"/>
                <a:ea typeface="+mn-ea"/>
                <a:cs typeface="+mn-cs"/>
              </a:rPr>
              <a:t>There was a surge in Internet extortion in 2018. The FBI’s Internet Crime Complaint Center (IC3) received 51,146 extortion-related complaints with adjusted losses of over $83 million, representing a 242 percent increase in extortion-related complaints over 2017, according to the FBI’s 2018 </a:t>
            </a:r>
            <a:r>
              <a:rPr lang="en-US" sz="900" b="0" i="0" u="none" strike="noStrike" kern="1200" dirty="0">
                <a:solidFill>
                  <a:schemeClr val="tx1"/>
                </a:solidFill>
                <a:effectLst/>
                <a:latin typeface="Times New Roman" charset="0"/>
                <a:ea typeface="+mn-ea"/>
                <a:cs typeface="+mn-cs"/>
                <a:hlinkClick r:id="rId33"/>
              </a:rPr>
              <a:t>Internet Crime Report</a:t>
            </a:r>
            <a:r>
              <a:rPr lang="en-US" sz="900" b="0" i="0" kern="1200" dirty="0">
                <a:solidFill>
                  <a:schemeClr val="tx1"/>
                </a:solidFill>
                <a:effectLst/>
                <a:latin typeface="Times New Roman" charset="0"/>
                <a:ea typeface="+mn-ea"/>
                <a:cs typeface="+mn-cs"/>
              </a:rPr>
              <a:t>.</a:t>
            </a:r>
          </a:p>
          <a:p>
            <a:pPr fontAlgn="base"/>
            <a:r>
              <a:rPr lang="en-US" sz="900" b="1" i="0" u="none" strike="noStrike" kern="1200" dirty="0">
                <a:solidFill>
                  <a:schemeClr val="tx1"/>
                </a:solidFill>
                <a:effectLst/>
                <a:latin typeface="Times New Roman" charset="0"/>
                <a:ea typeface="+mn-ea"/>
                <a:cs typeface="+mn-cs"/>
                <a:hlinkClick r:id="rId34"/>
              </a:rPr>
              <a:t>ELECTION MACHINE KEYS ARE ON THE INTERNET, HACKERS SAY</a:t>
            </a:r>
            <a:endParaRPr lang="en-US" sz="900" b="0" i="0" kern="1200" dirty="0">
              <a:solidFill>
                <a:schemeClr val="tx1"/>
              </a:solidFill>
              <a:effectLst/>
              <a:latin typeface="Times New Roman" charset="0"/>
              <a:ea typeface="+mn-ea"/>
              <a:cs typeface="+mn-cs"/>
            </a:endParaRPr>
          </a:p>
          <a:p>
            <a:pPr fontAlgn="base"/>
            <a:r>
              <a:rPr lang="en-US" sz="900" b="0" i="0" kern="1200" dirty="0">
                <a:solidFill>
                  <a:schemeClr val="tx1"/>
                </a:solidFill>
                <a:effectLst/>
                <a:latin typeface="Times New Roman" charset="0"/>
                <a:ea typeface="+mn-ea"/>
                <a:cs typeface="+mn-cs"/>
              </a:rPr>
              <a:t>Between July 2018 and February 2019, Digital Shadows had analyzed a sample of sextortion emails in which 89,000 addresses received over 790,000 sextortion attempts.</a:t>
            </a:r>
          </a:p>
          <a:p>
            <a:pPr fontAlgn="base"/>
            <a:r>
              <a:rPr lang="en-US" sz="900" b="0" i="0" kern="1200" dirty="0">
                <a:solidFill>
                  <a:schemeClr val="tx1"/>
                </a:solidFill>
                <a:effectLst/>
                <a:latin typeface="Times New Roman" charset="0"/>
                <a:ea typeface="+mn-ea"/>
                <a:cs typeface="+mn-cs"/>
              </a:rPr>
              <a:t>The Digital Shadows report also finds that fledgling extortionists are enticed by the promise of high salaries, especially if they are able to land high-income targets, such as doctors, lawyers, or company executives. That kind of personal financial information can be found, for example, by searching LinkedIn profiles.</a:t>
            </a:r>
          </a:p>
          <a:p>
            <a:pPr fontAlgn="base"/>
            <a:r>
              <a:rPr lang="en-US" sz="900" b="0" i="0" kern="1200" dirty="0">
                <a:solidFill>
                  <a:schemeClr val="tx1"/>
                </a:solidFill>
                <a:effectLst/>
                <a:latin typeface="Times New Roman" charset="0"/>
                <a:ea typeface="+mn-ea"/>
                <a:cs typeface="+mn-cs"/>
              </a:rPr>
              <a:t>Some criminal groups are promising salaries averaging the equivalent of $360,000 per year "to accomplices who can help them target high-worth individuals," Digital Shadows said.</a:t>
            </a:r>
          </a:p>
          <a:p>
            <a:pPr fontAlgn="base"/>
            <a:r>
              <a:rPr lang="en-US" sz="900" b="0" i="0" kern="1200" dirty="0">
                <a:solidFill>
                  <a:schemeClr val="tx1"/>
                </a:solidFill>
                <a:effectLst/>
                <a:latin typeface="Times New Roman" charset="0"/>
                <a:ea typeface="+mn-ea"/>
                <a:cs typeface="+mn-cs"/>
              </a:rPr>
              <a:t>One campaign highlighted by Malwarebytes (involving criminals using sextortion among other activities) collected approximately US$16,100. A broader campaign -- which covers various kinds of criminal activity including extortion -- brought in 21.6847451 in Bitcoin or a little over $220,000 at current exchange rates.</a:t>
            </a:r>
          </a:p>
          <a:p>
            <a:pPr fontAlgn="base"/>
            <a:r>
              <a:rPr lang="en-US" sz="900" b="1" i="0" u="none" strike="noStrike" kern="1200" dirty="0">
                <a:solidFill>
                  <a:schemeClr val="tx1"/>
                </a:solidFill>
                <a:effectLst/>
                <a:latin typeface="Times New Roman" charset="0"/>
                <a:ea typeface="+mn-ea"/>
                <a:cs typeface="+mn-cs"/>
                <a:hlinkClick r:id="rId35"/>
              </a:rPr>
              <a:t>CLICK HERE TO GET THE FOX NEWS APP</a:t>
            </a:r>
            <a:endParaRPr lang="en-US" sz="900" b="0" i="0" kern="1200" dirty="0">
              <a:solidFill>
                <a:schemeClr val="tx1"/>
              </a:solidFill>
              <a:effectLst/>
              <a:latin typeface="Times New Roman" charset="0"/>
              <a:ea typeface="+mn-ea"/>
              <a:cs typeface="+mn-cs"/>
            </a:endParaRPr>
          </a:p>
          <a:p>
            <a:pPr fontAlgn="base"/>
            <a:r>
              <a:rPr lang="en-US" sz="900" b="0" i="0" kern="1200" dirty="0">
                <a:solidFill>
                  <a:schemeClr val="tx1"/>
                </a:solidFill>
                <a:effectLst/>
                <a:latin typeface="Times New Roman" charset="0"/>
                <a:ea typeface="+mn-ea"/>
                <a:cs typeface="+mn-cs"/>
              </a:rPr>
              <a:t>“Sextortion scams are rooted in social engineering ploys that con artists and criminals of all kinds have devised over time. From the messaging to handling payments, this is a well-articulated business that will most likely keep gaining traction as it has shown to be highly profitable,” William Tsing of Malwarebytes, told Fox News.</a:t>
            </a:r>
          </a:p>
          <a:p>
            <a:pPr fontAlgn="base"/>
            <a:r>
              <a:rPr lang="en-US" sz="900" b="0" i="0" kern="1200" dirty="0">
                <a:solidFill>
                  <a:schemeClr val="tx1"/>
                </a:solidFill>
                <a:effectLst/>
                <a:latin typeface="Times New Roman" charset="0"/>
                <a:ea typeface="+mn-ea"/>
                <a:cs typeface="+mn-cs"/>
              </a:rPr>
              <a:t>-------------------------------------------</a:t>
            </a:r>
          </a:p>
          <a:p>
            <a:pPr fontAlgn="base"/>
            <a:r>
              <a:rPr lang="en-US" sz="900" b="0" i="0" kern="1200" dirty="0">
                <a:solidFill>
                  <a:schemeClr val="tx1"/>
                </a:solidFill>
                <a:effectLst/>
                <a:latin typeface="Times New Roman" charset="0"/>
                <a:ea typeface="+mn-ea"/>
                <a:cs typeface="+mn-cs"/>
              </a:rPr>
              <a:t>Louisiana Governor John Bel Edwards on Wednesday </a:t>
            </a:r>
            <a:r>
              <a:rPr lang="en-US" sz="900" b="0" i="0" u="none" strike="noStrike" kern="1200" dirty="0">
                <a:solidFill>
                  <a:schemeClr val="tx1"/>
                </a:solidFill>
                <a:effectLst/>
                <a:latin typeface="Times New Roman" charset="0"/>
                <a:ea typeface="+mn-ea"/>
                <a:cs typeface="+mn-cs"/>
                <a:hlinkClick r:id="rId36"/>
              </a:rPr>
              <a:t>declared</a:t>
            </a:r>
            <a:r>
              <a:rPr lang="en-US" sz="900" b="0" i="0" kern="1200" dirty="0">
                <a:solidFill>
                  <a:schemeClr val="tx1"/>
                </a:solidFill>
                <a:effectLst/>
                <a:latin typeface="Times New Roman" charset="0"/>
                <a:ea typeface="+mn-ea"/>
                <a:cs typeface="+mn-cs"/>
              </a:rPr>
              <a:t> a state of emergency after three public school districts were seized by ransomware.</a:t>
            </a:r>
          </a:p>
          <a:p>
            <a:pPr fontAlgn="base"/>
            <a:r>
              <a:rPr lang="en-US" sz="900" b="0" i="0" kern="1200" dirty="0">
                <a:solidFill>
                  <a:schemeClr val="tx1"/>
                </a:solidFill>
                <a:effectLst/>
                <a:latin typeface="Times New Roman" charset="0"/>
                <a:ea typeface="+mn-ea"/>
                <a:cs typeface="+mn-cs"/>
              </a:rPr>
              <a:t>According to local news station </a:t>
            </a:r>
            <a:r>
              <a:rPr lang="en-US" sz="900" b="0" i="0" u="none" strike="noStrike" kern="1200" dirty="0">
                <a:solidFill>
                  <a:schemeClr val="tx1"/>
                </a:solidFill>
                <a:effectLst/>
                <a:latin typeface="Times New Roman" charset="0"/>
                <a:ea typeface="+mn-ea"/>
                <a:cs typeface="+mn-cs"/>
                <a:hlinkClick r:id="rId37"/>
              </a:rPr>
              <a:t>KSLA</a:t>
            </a:r>
            <a:r>
              <a:rPr lang="en-US" sz="900" b="0" i="0" kern="1200" dirty="0">
                <a:solidFill>
                  <a:schemeClr val="tx1"/>
                </a:solidFill>
                <a:effectLst/>
                <a:latin typeface="Times New Roman" charset="0"/>
                <a:ea typeface="+mn-ea"/>
                <a:cs typeface="+mn-cs"/>
              </a:rPr>
              <a:t>, one of the affected school districts, Sabine Parish in northern Louisiana, released this statement on Wednesday night:</a:t>
            </a:r>
          </a:p>
          <a:p>
            <a:pPr fontAlgn="base"/>
            <a:r>
              <a:rPr lang="en-US" dirty="0">
                <a:effectLst/>
              </a:rPr>
              <a:t>The Sabine Parish School System was hit with an electronic virus early Sunday morning. This virus has disabled some of our technology systems and our central office phone system. The district staff reported this electronic viral attack to local law enforcement, state officials and the FBI. All available resources are being utilized to get the district systems back online. An investigation involving local, state and federal law enforcement is ongoing at this time. The school phone systems were not affected by this attack. The central office phone system is being repaired and service will be restored as soon as possible. According to the Louisiana Department of Education, several other school districts were attacked by the same virus this week.</a:t>
            </a:r>
          </a:p>
          <a:p>
            <a:pPr fontAlgn="base"/>
            <a:r>
              <a:rPr lang="en-US" sz="900" b="0" i="0" kern="1200" dirty="0">
                <a:solidFill>
                  <a:schemeClr val="tx1"/>
                </a:solidFill>
                <a:effectLst/>
                <a:latin typeface="Times New Roman" charset="0"/>
                <a:ea typeface="+mn-ea"/>
                <a:cs typeface="+mn-cs"/>
              </a:rPr>
              <a:t>We haven’t seen details yet on what ransomware variant was inflicted in the attack; nor have state officials released a comprehensive list of the affected systems.</a:t>
            </a:r>
          </a:p>
          <a:p>
            <a:pPr fontAlgn="base"/>
            <a:r>
              <a:rPr lang="en-US" sz="900" b="0" i="0" kern="1200" dirty="0">
                <a:solidFill>
                  <a:schemeClr val="tx1"/>
                </a:solidFill>
                <a:effectLst/>
                <a:latin typeface="Times New Roman" charset="0"/>
                <a:ea typeface="+mn-ea"/>
                <a:cs typeface="+mn-cs"/>
              </a:rPr>
              <a:t>Eddie Jones, principal of Florien High School in Sabine Parish, told KSLA that his technology supervisor got an alert on his phone around 4am Sunday about a surge in bandwidth usage. It was particularly unusual given the time of day and the fact that the schools are all on summer break.</a:t>
            </a:r>
          </a:p>
          <a:p>
            <a:pPr fontAlgn="base"/>
            <a:r>
              <a:rPr lang="en-US" sz="900" b="0" i="0" kern="1200" dirty="0">
                <a:solidFill>
                  <a:schemeClr val="tx1"/>
                </a:solidFill>
                <a:effectLst/>
                <a:latin typeface="Times New Roman" charset="0"/>
                <a:ea typeface="+mn-ea"/>
                <a:cs typeface="+mn-cs"/>
              </a:rPr>
              <a:t>When technical staff investigated, Jones said, they found ransomware on the servers.</a:t>
            </a:r>
          </a:p>
          <a:p>
            <a:pPr fontAlgn="base"/>
            <a:r>
              <a:rPr lang="en-US" sz="900" b="0" i="0" kern="1200" dirty="0">
                <a:solidFill>
                  <a:schemeClr val="tx1"/>
                </a:solidFill>
                <a:effectLst/>
                <a:latin typeface="Times New Roman" charset="0"/>
                <a:ea typeface="+mn-ea"/>
                <a:cs typeface="+mn-cs"/>
              </a:rPr>
              <a:t>The principal said that he doesn’t believe that any sensitive information was lost. What </a:t>
            </a:r>
            <a:r>
              <a:rPr lang="en-US" sz="900" b="0" i="1" kern="1200" dirty="0">
                <a:solidFill>
                  <a:schemeClr val="tx1"/>
                </a:solidFill>
                <a:effectLst/>
                <a:latin typeface="Times New Roman" charset="0"/>
                <a:ea typeface="+mn-ea"/>
                <a:cs typeface="+mn-cs"/>
              </a:rPr>
              <a:t>was</a:t>
            </a:r>
            <a:r>
              <a:rPr lang="en-US" sz="900" b="0" i="0" kern="1200" dirty="0">
                <a:solidFill>
                  <a:schemeClr val="tx1"/>
                </a:solidFill>
                <a:effectLst/>
                <a:latin typeface="Times New Roman" charset="0"/>
                <a:ea typeface="+mn-ea"/>
                <a:cs typeface="+mn-cs"/>
              </a:rPr>
              <a:t> lost: “anything and everything” stored on the school district’s servers, including 17 years’ worth of Jones’ personal documents – his speeches, test schedules, master schedules and more.</a:t>
            </a:r>
          </a:p>
          <a:p>
            <a:pPr fontAlgn="base"/>
            <a:r>
              <a:rPr lang="en-US" sz="900" b="0" i="0" kern="1200" dirty="0">
                <a:solidFill>
                  <a:schemeClr val="tx1"/>
                </a:solidFill>
                <a:effectLst/>
                <a:latin typeface="Times New Roman" charset="0"/>
                <a:ea typeface="+mn-ea"/>
                <a:cs typeface="+mn-cs"/>
              </a:rPr>
              <a:t>The declaration of a state of emergency means that state resources will be made available and that assistance will be coming from cybersecurity experts from the Louisiana National Guard, Louisiana State Police, the Office of Technology Services and others to assist local governments in responding to the crisis and in preventing further data loss.</a:t>
            </a:r>
          </a:p>
          <a:p>
            <a:pPr fontAlgn="base"/>
            <a:r>
              <a:rPr lang="en-US" sz="900" b="1" i="0" u="none" strike="noStrike" kern="1200" dirty="0">
                <a:solidFill>
                  <a:schemeClr val="tx1"/>
                </a:solidFill>
                <a:effectLst/>
                <a:latin typeface="Times New Roman" charset="0"/>
                <a:ea typeface="+mn-ea"/>
                <a:cs typeface="+mn-cs"/>
              </a:rPr>
              <a:t>Solve your family’s frantic IT worries.</a:t>
            </a:r>
          </a:p>
          <a:p>
            <a:pPr fontAlgn="base"/>
            <a:r>
              <a:rPr lang="en-US" sz="900" b="0" i="0" u="none" strike="noStrike" kern="1200" dirty="0">
                <a:solidFill>
                  <a:schemeClr val="tx1"/>
                </a:solidFill>
                <a:effectLst/>
                <a:latin typeface="Times New Roman" charset="0"/>
                <a:ea typeface="+mn-ea"/>
                <a:cs typeface="+mn-cs"/>
                <a:hlinkClick r:id="rId38"/>
              </a:rPr>
              <a:t>Play Video </a:t>
            </a:r>
            <a:r>
              <a:rPr lang="en-US" sz="900" b="0" i="0" u="none" strike="noStrike" kern="1200" dirty="0">
                <a:solidFill>
                  <a:schemeClr val="tx1"/>
                </a:solidFill>
                <a:effectLst/>
                <a:latin typeface="Times New Roman" charset="0"/>
                <a:ea typeface="+mn-ea"/>
                <a:cs typeface="+mn-cs"/>
              </a:rPr>
              <a:t> </a:t>
            </a:r>
            <a:r>
              <a:rPr lang="en-US" sz="900" b="0" i="0" u="none" strike="noStrike" kern="1200" dirty="0">
                <a:solidFill>
                  <a:schemeClr val="tx1"/>
                </a:solidFill>
                <a:effectLst/>
                <a:latin typeface="Times New Roman" charset="0"/>
                <a:ea typeface="+mn-ea"/>
                <a:cs typeface="+mn-cs"/>
                <a:hlinkClick r:id="rId39"/>
              </a:rPr>
              <a:t>Try for Free</a:t>
            </a:r>
            <a:endParaRPr lang="en-US" sz="900" b="0" i="0" u="none" strike="noStrike" kern="1200" dirty="0">
              <a:solidFill>
                <a:schemeClr val="tx1"/>
              </a:solidFill>
              <a:effectLst/>
              <a:latin typeface="Times New Roman" charset="0"/>
              <a:ea typeface="+mn-ea"/>
              <a:cs typeface="+mn-cs"/>
            </a:endParaRPr>
          </a:p>
          <a:p>
            <a:pPr fontAlgn="base"/>
            <a:r>
              <a:rPr lang="en-US" sz="900" b="0" i="0" kern="1200" dirty="0">
                <a:solidFill>
                  <a:schemeClr val="tx1"/>
                </a:solidFill>
                <a:effectLst/>
                <a:latin typeface="Times New Roman" charset="0"/>
                <a:ea typeface="+mn-ea"/>
                <a:cs typeface="+mn-cs"/>
              </a:rPr>
              <a:t>This is the first time that Louisiana has activated its emergency cybersecurity powers, which were created for just this type of cyberattack. The response is being handled by the state’s newly formed Cyber Security Commission, which was established in 2017. It brings together the state’s key stakeholders, subject matter experts, and cybersecurity professionals from Louisiana’s public sector, private industry, academia, and law enforcement.</a:t>
            </a:r>
          </a:p>
          <a:p>
            <a:pPr fontAlgn="base"/>
            <a:r>
              <a:rPr lang="en-US" sz="900" b="0" i="0" kern="1200" dirty="0">
                <a:solidFill>
                  <a:schemeClr val="tx1"/>
                </a:solidFill>
                <a:effectLst/>
                <a:latin typeface="Times New Roman" charset="0"/>
                <a:ea typeface="+mn-ea"/>
                <a:cs typeface="+mn-cs"/>
              </a:rPr>
              <a:t>The Governor’s Office of Homeland Security and Emergency Preparedness (GOHSEP) has also activated its Crisis Action Team and the Emergency Services Function-17 to coordinate a response.</a:t>
            </a:r>
          </a:p>
          <a:p>
            <a:pPr fontAlgn="base"/>
            <a:r>
              <a:rPr lang="en-US" sz="900" b="0" i="0" kern="1200" dirty="0">
                <a:solidFill>
                  <a:schemeClr val="tx1"/>
                </a:solidFill>
                <a:effectLst/>
                <a:latin typeface="Times New Roman" charset="0"/>
                <a:ea typeface="+mn-ea"/>
                <a:cs typeface="+mn-cs"/>
              </a:rPr>
              <a:t>Governor Edwards:</a:t>
            </a:r>
          </a:p>
          <a:p>
            <a:pPr fontAlgn="base"/>
            <a:r>
              <a:rPr lang="en-US" dirty="0">
                <a:effectLst/>
              </a:rPr>
              <a:t>The state was made aware of a malware attack on a few north Louisiana school systems and we have been coordinating a response ever since. This is exactly why we established the Cyber Security Commission, focused on preparing for, responding to and preventing cybersecurity attacks, and we are well-positioned to assist local governments as they battle this current threat.</a:t>
            </a:r>
          </a:p>
          <a:p>
            <a:pPr fontAlgn="base"/>
            <a:r>
              <a:rPr lang="en-US" sz="900" b="0" i="0" u="none" strike="noStrike" kern="1200" dirty="0" err="1">
                <a:solidFill>
                  <a:schemeClr val="tx1"/>
                </a:solidFill>
                <a:effectLst/>
                <a:latin typeface="Times New Roman" charset="0"/>
                <a:ea typeface="+mn-ea"/>
                <a:cs typeface="+mn-cs"/>
                <a:hlinkClick r:id="rId40"/>
              </a:rPr>
              <a:t>Ars</a:t>
            </a:r>
            <a:r>
              <a:rPr lang="en-US" sz="900" b="0" i="0" u="none" strike="noStrike" kern="1200" dirty="0">
                <a:solidFill>
                  <a:schemeClr val="tx1"/>
                </a:solidFill>
                <a:effectLst/>
                <a:latin typeface="Times New Roman" charset="0"/>
                <a:ea typeface="+mn-ea"/>
                <a:cs typeface="+mn-cs"/>
                <a:hlinkClick r:id="rId40"/>
              </a:rPr>
              <a:t> </a:t>
            </a:r>
            <a:r>
              <a:rPr lang="en-US" sz="900" b="0" i="0" u="none" strike="noStrike" kern="1200" dirty="0" err="1">
                <a:solidFill>
                  <a:schemeClr val="tx1"/>
                </a:solidFill>
                <a:effectLst/>
                <a:latin typeface="Times New Roman" charset="0"/>
                <a:ea typeface="+mn-ea"/>
                <a:cs typeface="+mn-cs"/>
                <a:hlinkClick r:id="rId40"/>
              </a:rPr>
              <a:t>Technica</a:t>
            </a:r>
            <a:r>
              <a:rPr lang="en-US" sz="900" b="0" i="0" kern="1200" dirty="0">
                <a:solidFill>
                  <a:schemeClr val="tx1"/>
                </a:solidFill>
                <a:effectLst/>
                <a:latin typeface="Times New Roman" charset="0"/>
                <a:ea typeface="+mn-ea"/>
                <a:cs typeface="+mn-cs"/>
              </a:rPr>
              <a:t> put some interesting context around Louisiana’s response: it’s modeled on Colorado’s response in the wake of two </a:t>
            </a:r>
            <a:r>
              <a:rPr lang="en-US" sz="900" b="0" i="0" u="none" strike="noStrike" kern="1200" dirty="0" err="1">
                <a:solidFill>
                  <a:schemeClr val="tx1"/>
                </a:solidFill>
                <a:effectLst/>
                <a:latin typeface="Times New Roman" charset="0"/>
                <a:ea typeface="+mn-ea"/>
                <a:cs typeface="+mn-cs"/>
                <a:hlinkClick r:id="rId41"/>
              </a:rPr>
              <a:t>SamSam</a:t>
            </a:r>
            <a:r>
              <a:rPr lang="en-US" sz="900" b="0" i="0" u="none" strike="noStrike" kern="1200" dirty="0">
                <a:solidFill>
                  <a:schemeClr val="tx1"/>
                </a:solidFill>
                <a:effectLst/>
                <a:latin typeface="Times New Roman" charset="0"/>
                <a:ea typeface="+mn-ea"/>
                <a:cs typeface="+mn-cs"/>
                <a:hlinkClick r:id="rId41"/>
              </a:rPr>
              <a:t> ransomware</a:t>
            </a:r>
            <a:r>
              <a:rPr lang="en-US" sz="900" b="0" i="0" kern="1200" dirty="0">
                <a:solidFill>
                  <a:schemeClr val="tx1"/>
                </a:solidFill>
                <a:effectLst/>
                <a:latin typeface="Times New Roman" charset="0"/>
                <a:ea typeface="+mn-ea"/>
                <a:cs typeface="+mn-cs"/>
              </a:rPr>
              <a:t> attacks. The first hit in February 2018, and </a:t>
            </a:r>
            <a:r>
              <a:rPr lang="en-US" sz="900" b="0" i="0" u="none" strike="noStrike" kern="1200" dirty="0">
                <a:solidFill>
                  <a:schemeClr val="tx1"/>
                </a:solidFill>
                <a:effectLst/>
                <a:latin typeface="Times New Roman" charset="0"/>
                <a:ea typeface="+mn-ea"/>
                <a:cs typeface="+mn-cs"/>
                <a:hlinkClick r:id="rId42"/>
              </a:rPr>
              <a:t>the second</a:t>
            </a:r>
            <a:r>
              <a:rPr lang="en-US" sz="900" b="0" i="0" kern="1200" dirty="0">
                <a:solidFill>
                  <a:schemeClr val="tx1"/>
                </a:solidFill>
                <a:effectLst/>
                <a:latin typeface="Times New Roman" charset="0"/>
                <a:ea typeface="+mn-ea"/>
                <a:cs typeface="+mn-cs"/>
              </a:rPr>
              <a:t> came the following week. The attacks wound up </a:t>
            </a:r>
            <a:r>
              <a:rPr lang="en-US" sz="900" b="0" i="0" u="none" strike="noStrike" kern="1200" dirty="0">
                <a:solidFill>
                  <a:schemeClr val="tx1"/>
                </a:solidFill>
                <a:effectLst/>
                <a:latin typeface="Times New Roman" charset="0"/>
                <a:ea typeface="+mn-ea"/>
                <a:cs typeface="+mn-cs"/>
                <a:hlinkClick r:id="rId43"/>
              </a:rPr>
              <a:t>costing the state $1.5 million</a:t>
            </a:r>
            <a:r>
              <a:rPr lang="en-US" sz="900" b="0" i="0" kern="1200" dirty="0">
                <a:solidFill>
                  <a:schemeClr val="tx1"/>
                </a:solidFill>
                <a:effectLst/>
                <a:latin typeface="Times New Roman" charset="0"/>
                <a:ea typeface="+mn-ea"/>
                <a:cs typeface="+mn-cs"/>
              </a:rPr>
              <a:t> to disinfect its systems after officials decided against paying nary one thin dime to the attackers.</a:t>
            </a:r>
          </a:p>
          <a:p>
            <a:pPr fontAlgn="base"/>
            <a:r>
              <a:rPr lang="en-US" sz="900" b="0" i="0" kern="1200" dirty="0">
                <a:solidFill>
                  <a:schemeClr val="tx1"/>
                </a:solidFill>
                <a:effectLst/>
                <a:latin typeface="Times New Roman" charset="0"/>
                <a:ea typeface="+mn-ea"/>
                <a:cs typeface="+mn-cs"/>
              </a:rPr>
              <a:t>Declaring an emergency empowered Colorado cybersecurity agencies to ask for help from the National Guard, on top of help from other security companies and the FBI.</a:t>
            </a:r>
          </a:p>
          <a:p>
            <a:pPr fontAlgn="base"/>
            <a:r>
              <a:rPr lang="en-US" sz="900" b="0" i="0" kern="1200" dirty="0">
                <a:solidFill>
                  <a:schemeClr val="tx1"/>
                </a:solidFill>
                <a:effectLst/>
                <a:latin typeface="Times New Roman" charset="0"/>
                <a:ea typeface="+mn-ea"/>
                <a:cs typeface="+mn-cs"/>
              </a:rPr>
              <a:t>The emergency declaration includes protection from being price-gouged for the extra help and resources. Here’s some language concerning that protection, from a </a:t>
            </a:r>
            <a:r>
              <a:rPr lang="en-US" sz="900" b="0" i="0" u="none" strike="noStrike" kern="1200" dirty="0">
                <a:solidFill>
                  <a:schemeClr val="tx1"/>
                </a:solidFill>
                <a:effectLst/>
                <a:latin typeface="Times New Roman" charset="0"/>
                <a:ea typeface="+mn-ea"/>
                <a:cs typeface="+mn-cs"/>
                <a:hlinkClick r:id="rId44"/>
              </a:rPr>
              <a:t>Louisiana proclamation about states of emergency:</a:t>
            </a:r>
            <a:endParaRPr lang="en-US" sz="900" b="0" i="0" kern="1200" dirty="0">
              <a:solidFill>
                <a:schemeClr val="tx1"/>
              </a:solidFill>
              <a:effectLst/>
              <a:latin typeface="Times New Roman" charset="0"/>
              <a:ea typeface="+mn-ea"/>
              <a:cs typeface="+mn-cs"/>
            </a:endParaRPr>
          </a:p>
          <a:p>
            <a:pPr fontAlgn="base"/>
            <a:r>
              <a:rPr lang="en-US" dirty="0">
                <a:effectLst/>
              </a:rPr>
              <a:t>During a declared state of emergency, the prices charged or value received for goods and services sold within the designated emergency area may not exceed the prices ordinarily charged for comparable goods and services in the same market area at or immediately before the time of the state of emergency, unless the price by the seller is attributable to fluctuations in applicable commodity markets, fluctuations in applicable regional or national market trends, or to reasonable expenses and charges and attendant business risk incurred in procuring or selling the goods or services during the state of emergency.</a:t>
            </a:r>
          </a:p>
          <a:p>
            <a:pPr fontAlgn="base"/>
            <a:r>
              <a:rPr lang="en-US" sz="900" b="0" i="0" kern="1200" dirty="0">
                <a:solidFill>
                  <a:schemeClr val="tx1"/>
                </a:solidFill>
                <a:effectLst/>
                <a:latin typeface="Times New Roman" charset="0"/>
                <a:ea typeface="+mn-ea"/>
                <a:cs typeface="+mn-cs"/>
              </a:rPr>
              <a:t>How to protect yourself from ransomware</a:t>
            </a:r>
          </a:p>
          <a:p>
            <a:pPr fontAlgn="base"/>
            <a:r>
              <a:rPr lang="en-US" sz="900" b="0" i="0" kern="1200" dirty="0">
                <a:solidFill>
                  <a:schemeClr val="tx1"/>
                </a:solidFill>
                <a:effectLst/>
                <a:latin typeface="Times New Roman" charset="0"/>
                <a:ea typeface="+mn-ea"/>
                <a:cs typeface="+mn-cs"/>
              </a:rPr>
              <a:t>Pick strong passwords. And don’t re-use passwords, ever.</a:t>
            </a:r>
          </a:p>
          <a:p>
            <a:pPr fontAlgn="base"/>
            <a:r>
              <a:rPr lang="en-US" sz="900" b="0" i="0" kern="1200" dirty="0">
                <a:solidFill>
                  <a:schemeClr val="tx1"/>
                </a:solidFill>
                <a:effectLst/>
                <a:latin typeface="Times New Roman" charset="0"/>
                <a:ea typeface="+mn-ea"/>
                <a:cs typeface="+mn-cs"/>
              </a:rPr>
              <a:t>Make regular backups. They could be your last line of </a:t>
            </a:r>
            <a:r>
              <a:rPr lang="en-US" sz="900" b="0" i="0" kern="1200" dirty="0" err="1">
                <a:solidFill>
                  <a:schemeClr val="tx1"/>
                </a:solidFill>
                <a:effectLst/>
                <a:latin typeface="Times New Roman" charset="0"/>
                <a:ea typeface="+mn-ea"/>
                <a:cs typeface="+mn-cs"/>
              </a:rPr>
              <a:t>defence</a:t>
            </a:r>
            <a:r>
              <a:rPr lang="en-US" sz="900" b="0" i="0" kern="1200" dirty="0">
                <a:solidFill>
                  <a:schemeClr val="tx1"/>
                </a:solidFill>
                <a:effectLst/>
                <a:latin typeface="Times New Roman" charset="0"/>
                <a:ea typeface="+mn-ea"/>
                <a:cs typeface="+mn-cs"/>
              </a:rPr>
              <a:t> against a six-figure ransom demand. Be sure to keep them offsite where attackers can’t find them.</a:t>
            </a:r>
          </a:p>
          <a:p>
            <a:pPr fontAlgn="base"/>
            <a:r>
              <a:rPr lang="en-US" sz="900" b="0" i="0" kern="1200" dirty="0">
                <a:solidFill>
                  <a:schemeClr val="tx1"/>
                </a:solidFill>
                <a:effectLst/>
                <a:latin typeface="Times New Roman" charset="0"/>
                <a:ea typeface="+mn-ea"/>
                <a:cs typeface="+mn-cs"/>
              </a:rPr>
              <a:t>Patch early, patch often. Ransomware like </a:t>
            </a:r>
            <a:r>
              <a:rPr lang="en-US" sz="900" b="0" i="0" u="none" strike="noStrike" kern="1200" dirty="0" err="1">
                <a:solidFill>
                  <a:schemeClr val="tx1"/>
                </a:solidFill>
                <a:effectLst/>
                <a:latin typeface="Times New Roman" charset="0"/>
                <a:ea typeface="+mn-ea"/>
                <a:cs typeface="+mn-cs"/>
                <a:hlinkClick r:id="rId45"/>
              </a:rPr>
              <a:t>WannaCry</a:t>
            </a:r>
            <a:r>
              <a:rPr lang="en-US" sz="900" b="0" i="0" kern="1200" dirty="0">
                <a:solidFill>
                  <a:schemeClr val="tx1"/>
                </a:solidFill>
                <a:effectLst/>
                <a:latin typeface="Times New Roman" charset="0"/>
                <a:ea typeface="+mn-ea"/>
                <a:cs typeface="+mn-cs"/>
              </a:rPr>
              <a:t> and </a:t>
            </a:r>
            <a:r>
              <a:rPr lang="en-US" sz="900" b="0" i="0" u="none" strike="noStrike" kern="1200" dirty="0" err="1">
                <a:solidFill>
                  <a:schemeClr val="tx1"/>
                </a:solidFill>
                <a:effectLst/>
                <a:latin typeface="Times New Roman" charset="0"/>
                <a:ea typeface="+mn-ea"/>
                <a:cs typeface="+mn-cs"/>
                <a:hlinkClick r:id="rId46"/>
              </a:rPr>
              <a:t>NotPetya</a:t>
            </a:r>
            <a:r>
              <a:rPr lang="en-US" sz="900" b="0" i="0" kern="1200" dirty="0">
                <a:solidFill>
                  <a:schemeClr val="tx1"/>
                </a:solidFill>
                <a:effectLst/>
                <a:latin typeface="Times New Roman" charset="0"/>
                <a:ea typeface="+mn-ea"/>
                <a:cs typeface="+mn-cs"/>
              </a:rPr>
              <a:t> relied on unpatched vulnerabilities to spread around the globe.</a:t>
            </a:r>
          </a:p>
          <a:p>
            <a:pPr fontAlgn="base"/>
            <a:r>
              <a:rPr lang="en-US" sz="900" b="0" i="0" kern="1200" dirty="0">
                <a:solidFill>
                  <a:schemeClr val="tx1"/>
                </a:solidFill>
                <a:effectLst/>
                <a:latin typeface="Times New Roman" charset="0"/>
                <a:ea typeface="+mn-ea"/>
                <a:cs typeface="+mn-cs"/>
              </a:rPr>
              <a:t>Lock down RDP. Criminal gangs </a:t>
            </a:r>
            <a:r>
              <a:rPr lang="en-US" sz="900" b="0" i="0" u="none" strike="noStrike" kern="1200" dirty="0">
                <a:solidFill>
                  <a:schemeClr val="tx1"/>
                </a:solidFill>
                <a:effectLst/>
                <a:latin typeface="Times New Roman" charset="0"/>
                <a:ea typeface="+mn-ea"/>
                <a:cs typeface="+mn-cs"/>
                <a:hlinkClick r:id="rId47"/>
              </a:rPr>
              <a:t>exploit weak RDP credentials</a:t>
            </a:r>
            <a:r>
              <a:rPr lang="en-US" sz="900" b="0" i="0" kern="1200" dirty="0">
                <a:solidFill>
                  <a:schemeClr val="tx1"/>
                </a:solidFill>
                <a:effectLst/>
                <a:latin typeface="Times New Roman" charset="0"/>
                <a:ea typeface="+mn-ea"/>
                <a:cs typeface="+mn-cs"/>
              </a:rPr>
              <a:t> to launch targeted ransomware attacks. Turn off RDP if you don’t need it, and use rate limiting, 2FA or a VPN if you do.</a:t>
            </a:r>
          </a:p>
          <a:p>
            <a:pPr fontAlgn="base"/>
            <a:r>
              <a:rPr lang="en-US" sz="900" b="0" i="0" kern="1200" dirty="0">
                <a:solidFill>
                  <a:schemeClr val="tx1"/>
                </a:solidFill>
                <a:effectLst/>
                <a:latin typeface="Times New Roman" charset="0"/>
                <a:ea typeface="+mn-ea"/>
                <a:cs typeface="+mn-cs"/>
              </a:rPr>
              <a:t>Use anti-ransomware protection. Sophos </a:t>
            </a:r>
            <a:r>
              <a:rPr lang="en-US" sz="900" b="0" i="0" u="none" strike="noStrike" kern="1200" dirty="0">
                <a:solidFill>
                  <a:schemeClr val="tx1"/>
                </a:solidFill>
                <a:effectLst/>
                <a:latin typeface="Times New Roman" charset="0"/>
                <a:ea typeface="+mn-ea"/>
                <a:cs typeface="+mn-cs"/>
                <a:hlinkClick r:id="rId48"/>
              </a:rPr>
              <a:t>Intercept X</a:t>
            </a:r>
            <a:r>
              <a:rPr lang="en-US" sz="900" b="0" i="0" kern="1200" dirty="0">
                <a:solidFill>
                  <a:schemeClr val="tx1"/>
                </a:solidFill>
                <a:effectLst/>
                <a:latin typeface="Times New Roman" charset="0"/>
                <a:ea typeface="+mn-ea"/>
                <a:cs typeface="+mn-cs"/>
              </a:rPr>
              <a:t> and </a:t>
            </a:r>
            <a:r>
              <a:rPr lang="en-US" sz="900" b="0" i="0" u="none" strike="noStrike" kern="1200" dirty="0">
                <a:solidFill>
                  <a:schemeClr val="tx1"/>
                </a:solidFill>
                <a:effectLst/>
                <a:latin typeface="Times New Roman" charset="0"/>
                <a:ea typeface="+mn-ea"/>
                <a:cs typeface="+mn-cs"/>
                <a:hlinkClick r:id="rId49"/>
              </a:rPr>
              <a:t>XG Firewall</a:t>
            </a:r>
            <a:r>
              <a:rPr lang="en-US" sz="900" b="0" i="0" kern="1200" dirty="0">
                <a:solidFill>
                  <a:schemeClr val="tx1"/>
                </a:solidFill>
                <a:effectLst/>
                <a:latin typeface="Times New Roman" charset="0"/>
                <a:ea typeface="+mn-ea"/>
                <a:cs typeface="+mn-cs"/>
              </a:rPr>
              <a:t> are designed to work hand in hand to combat ransomware and its effects. Individuals can protect themselves with Sophos Home”&gt;XG Firewall are designed to work hand in hand to combat ransomware and its effects. Individuals can protect themselves with </a:t>
            </a:r>
            <a:r>
              <a:rPr lang="en-US" sz="900" b="0" i="0" u="none" strike="noStrike" kern="1200" dirty="0">
                <a:solidFill>
                  <a:schemeClr val="tx1"/>
                </a:solidFill>
                <a:effectLst/>
                <a:latin typeface="Times New Roman" charset="0"/>
                <a:ea typeface="+mn-ea"/>
                <a:cs typeface="+mn-cs"/>
                <a:hlinkClick r:id="rId50"/>
              </a:rPr>
              <a:t>Sophos Home</a:t>
            </a:r>
            <a:r>
              <a:rPr lang="en-US" sz="900" b="0" i="0" kern="1200" dirty="0">
                <a:solidFill>
                  <a:schemeClr val="tx1"/>
                </a:solidFill>
                <a:effectLst/>
                <a:latin typeface="Times New Roman" charset="0"/>
                <a:ea typeface="+mn-ea"/>
                <a:cs typeface="+mn-cs"/>
              </a:rPr>
              <a:t>.</a:t>
            </a:r>
          </a:p>
          <a:p>
            <a:r>
              <a:rPr lang="sv-SE" dirty="0"/>
              <a:t>-----------------------------------------------------------------------------------------</a:t>
            </a:r>
          </a:p>
          <a:p>
            <a:r>
              <a:rPr lang="sv-SE" sz="900" u="sng" kern="1200">
                <a:solidFill>
                  <a:schemeClr val="tx1"/>
                </a:solidFill>
                <a:effectLst/>
                <a:latin typeface="Times New Roman" charset="0"/>
                <a:ea typeface="+mn-ea"/>
                <a:cs typeface="+mn-cs"/>
                <a:hlinkClick r:id="rId51"/>
              </a:rPr>
              <a:t>https://nakedsecurity.sophos.com/2020/02/20/ransomware-attack-forces-2-day-shutdown-of-natural-gas-pipeline/</a:t>
            </a:r>
            <a:endParaRPr lang="sv-SE" dirty="0"/>
          </a:p>
          <a:p>
            <a:pPr fontAlgn="base"/>
            <a:r>
              <a:rPr lang="en-US" sz="900" b="0" i="0" kern="1200" dirty="0">
                <a:solidFill>
                  <a:schemeClr val="tx1"/>
                </a:solidFill>
                <a:effectLst/>
                <a:latin typeface="Times New Roman" charset="0"/>
                <a:ea typeface="+mn-ea"/>
                <a:cs typeface="+mn-cs"/>
              </a:rPr>
              <a:t>The US Department of Homeland Security (DHS) on Tuesday </a:t>
            </a:r>
            <a:r>
              <a:rPr lang="en-US" sz="900" b="0" i="0" u="none" strike="noStrike" kern="1200" dirty="0">
                <a:solidFill>
                  <a:schemeClr val="tx1"/>
                </a:solidFill>
                <a:effectLst/>
                <a:latin typeface="Times New Roman" charset="0"/>
                <a:ea typeface="+mn-ea"/>
                <a:cs typeface="+mn-cs"/>
                <a:hlinkClick r:id="rId52"/>
              </a:rPr>
              <a:t>said</a:t>
            </a:r>
            <a:r>
              <a:rPr lang="en-US" sz="900" b="0" i="0" kern="1200" dirty="0">
                <a:solidFill>
                  <a:schemeClr val="tx1"/>
                </a:solidFill>
                <a:effectLst/>
                <a:latin typeface="Times New Roman" charset="0"/>
                <a:ea typeface="+mn-ea"/>
                <a:cs typeface="+mn-cs"/>
              </a:rPr>
              <a:t> that an infection by an unidentified ransomware strain forced the shutdown of a natural-gas pipeline for two days.</a:t>
            </a:r>
          </a:p>
          <a:p>
            <a:pPr fontAlgn="base"/>
            <a:r>
              <a:rPr lang="en-US" sz="900" b="0" i="0" kern="1200" dirty="0">
                <a:solidFill>
                  <a:schemeClr val="tx1"/>
                </a:solidFill>
                <a:effectLst/>
                <a:latin typeface="Times New Roman" charset="0"/>
                <a:ea typeface="+mn-ea"/>
                <a:cs typeface="+mn-cs"/>
              </a:rPr>
              <a:t>Fortunately, nothing blew up. The attacker never got control of the facility’s operations, the human-machine interfaces (HMIs) that read and control the facility’s operations were successfully yanked offline, and a geographically separate central control was able to keep an eye on operations, though it wasn’t instrumental in controlling them.</a:t>
            </a:r>
          </a:p>
          <a:p>
            <a:pPr fontAlgn="base"/>
            <a:r>
              <a:rPr lang="en-US" sz="900" b="0" i="0" kern="1200" dirty="0">
                <a:solidFill>
                  <a:schemeClr val="tx1"/>
                </a:solidFill>
                <a:effectLst/>
                <a:latin typeface="Times New Roman" charset="0"/>
                <a:ea typeface="+mn-ea"/>
                <a:cs typeface="+mn-cs"/>
              </a:rPr>
              <a:t>Where this all went down is a mystery.</a:t>
            </a:r>
          </a:p>
          <a:p>
            <a:pPr fontAlgn="base"/>
            <a:r>
              <a:rPr lang="en-US" sz="900" b="0" i="0" kern="1200" dirty="0">
                <a:solidFill>
                  <a:schemeClr val="tx1"/>
                </a:solidFill>
                <a:effectLst/>
                <a:latin typeface="Times New Roman" charset="0"/>
                <a:ea typeface="+mn-ea"/>
                <a:cs typeface="+mn-cs"/>
              </a:rPr>
              <a:t>The alert, issued by DHS’s Cybersecurity and Infrastructure Security Agency (CISA), didn’t say where the affected natural gas compression facility is located. It instead stuck to summarizing the attack and provided technical guidance for other critical infrastructure operators so they can gird themselves against similar attacks.</a:t>
            </a:r>
          </a:p>
          <a:p>
            <a:pPr fontAlgn="base"/>
            <a:r>
              <a:rPr lang="en-US" sz="900" b="0" i="0" kern="1200" dirty="0">
                <a:solidFill>
                  <a:schemeClr val="tx1"/>
                </a:solidFill>
                <a:effectLst/>
                <a:latin typeface="Times New Roman" charset="0"/>
                <a:ea typeface="+mn-ea"/>
                <a:cs typeface="+mn-cs"/>
              </a:rPr>
              <a:t>The alert did get fairly specific with the infection vector, though: whoever the attacker was, they launched a successful </a:t>
            </a:r>
            <a:r>
              <a:rPr lang="en-US" sz="900" b="0" i="0" kern="1200" dirty="0" err="1">
                <a:solidFill>
                  <a:schemeClr val="tx1"/>
                </a:solidFill>
                <a:effectLst/>
                <a:latin typeface="Times New Roman" charset="0"/>
                <a:ea typeface="+mn-ea"/>
                <a:cs typeface="+mn-cs"/>
              </a:rPr>
              <a:t>spearphishing</a:t>
            </a:r>
            <a:r>
              <a:rPr lang="en-US" sz="900" b="0" i="0" kern="1200" dirty="0">
                <a:solidFill>
                  <a:schemeClr val="tx1"/>
                </a:solidFill>
                <a:effectLst/>
                <a:latin typeface="Times New Roman" charset="0"/>
                <a:ea typeface="+mn-ea"/>
                <a:cs typeface="+mn-cs"/>
              </a:rPr>
              <a:t> attack, which enabled them to gain initial access to the facility’s IT network before pivoting to its operational technology (OT) network.</a:t>
            </a:r>
          </a:p>
          <a:p>
            <a:pPr fontAlgn="base"/>
            <a:r>
              <a:rPr lang="en-US" sz="900" b="0" i="0" kern="1200" dirty="0">
                <a:solidFill>
                  <a:schemeClr val="tx1"/>
                </a:solidFill>
                <a:effectLst/>
                <a:latin typeface="Times New Roman" charset="0"/>
                <a:ea typeface="+mn-ea"/>
                <a:cs typeface="+mn-cs"/>
              </a:rPr>
              <a:t>OT networks are where hardware and software for monitoring and/or controlling physical devices, processes and events reside. Some examples are </a:t>
            </a:r>
            <a:r>
              <a:rPr lang="en-US" sz="900" b="0" i="0" u="none" strike="noStrike" kern="1200" dirty="0">
                <a:solidFill>
                  <a:schemeClr val="tx1"/>
                </a:solidFill>
                <a:effectLst/>
                <a:latin typeface="Times New Roman" charset="0"/>
                <a:ea typeface="+mn-ea"/>
                <a:cs typeface="+mn-cs"/>
                <a:hlinkClick r:id="rId53"/>
              </a:rPr>
              <a:t>SCADA</a:t>
            </a:r>
            <a:r>
              <a:rPr lang="en-US" sz="900" b="0" i="0" kern="1200" dirty="0">
                <a:solidFill>
                  <a:schemeClr val="tx1"/>
                </a:solidFill>
                <a:effectLst/>
                <a:latin typeface="Times New Roman" charset="0"/>
                <a:ea typeface="+mn-ea"/>
                <a:cs typeface="+mn-cs"/>
              </a:rPr>
              <a:t> industrial control systems, programmable logic controllers (PLCs), and HMIs.</a:t>
            </a:r>
          </a:p>
          <a:p>
            <a:pPr fontAlgn="base"/>
            <a:r>
              <a:rPr lang="en-US" sz="900" b="0" i="0" kern="1200" dirty="0">
                <a:solidFill>
                  <a:schemeClr val="tx1"/>
                </a:solidFill>
                <a:effectLst/>
                <a:latin typeface="Times New Roman" charset="0"/>
                <a:ea typeface="+mn-ea"/>
                <a:cs typeface="+mn-cs"/>
              </a:rPr>
              <a:t>After the attacker(s) got their hands on both the IT and OT networks, they deployed what CISA called “commodity” ransomware, encrypting data on both networks. Staff lost access to HMIs, data historians and polling servers. Data historians – sometimes referred to as process or operational historians – are used in several industries, and they do what you might expect: record and retrieve production and process data by time and store the information in a time series database.</a:t>
            </a:r>
          </a:p>
          <a:p>
            <a:pPr fontAlgn="base"/>
            <a:r>
              <a:rPr lang="en-US" sz="900" b="0" i="0" kern="1200" dirty="0">
                <a:solidFill>
                  <a:schemeClr val="tx1"/>
                </a:solidFill>
                <a:effectLst/>
                <a:latin typeface="Times New Roman" charset="0"/>
                <a:ea typeface="+mn-ea"/>
                <a:cs typeface="+mn-cs"/>
              </a:rPr>
              <a:t>Although humans partially lost their view of some low-level OT devices, the attack didn’t affect PLCs, and hence, the facility never lost control of operations. From the alert:</a:t>
            </a:r>
          </a:p>
          <a:p>
            <a:pPr fontAlgn="base"/>
            <a:r>
              <a:rPr lang="en-US" dirty="0">
                <a:effectLst/>
              </a:rPr>
              <a:t>At no time did the threat actor obtain the ability to control or manipulate operations.</a:t>
            </a:r>
          </a:p>
          <a:p>
            <a:pPr fontAlgn="base"/>
            <a:r>
              <a:rPr lang="en-US" sz="900" b="0" i="0" kern="1200" dirty="0">
                <a:solidFill>
                  <a:schemeClr val="tx1"/>
                </a:solidFill>
                <a:effectLst/>
                <a:latin typeface="Times New Roman" charset="0"/>
                <a:ea typeface="+mn-ea"/>
                <a:cs typeface="+mn-cs"/>
              </a:rPr>
              <a:t>CISA’s alert also noted that, although the victimized facility’s emergency response plan didn’t specifically take cyberattacks into consideration, a decision was made to implement what DHS called a “deliberate and controlled shutdown” of operations. That shutdown lasted about two days. It also affected other compression facilities that were linked to the victimized site, the advisory said:</a:t>
            </a:r>
          </a:p>
          <a:p>
            <a:pPr fontAlgn="base"/>
            <a:r>
              <a:rPr lang="en-US" dirty="0">
                <a:effectLst/>
              </a:rPr>
              <a:t>Geographically distinct compression facilities also had to halt operations because of pipeline transmission dependencies.</a:t>
            </a:r>
          </a:p>
          <a:p>
            <a:pPr fontAlgn="base"/>
            <a:r>
              <a:rPr lang="en-US" sz="900" b="0" i="0" kern="1200" dirty="0">
                <a:solidFill>
                  <a:schemeClr val="tx1"/>
                </a:solidFill>
                <a:effectLst/>
                <a:latin typeface="Times New Roman" charset="0"/>
                <a:ea typeface="+mn-ea"/>
                <a:cs typeface="+mn-cs"/>
              </a:rPr>
              <a:t>As a result, “the entire pipeline asset” had to be shut down for two days, not just the victimized compression facility.</a:t>
            </a:r>
          </a:p>
          <a:p>
            <a:pPr fontAlgn="base"/>
            <a:r>
              <a:rPr lang="en-US" sz="900" b="0" i="0" kern="1200" dirty="0">
                <a:solidFill>
                  <a:schemeClr val="tx1"/>
                </a:solidFill>
                <a:effectLst/>
                <a:latin typeface="Times New Roman" charset="0"/>
                <a:ea typeface="+mn-ea"/>
                <a:cs typeface="+mn-cs"/>
              </a:rPr>
              <a:t>Why, in this day and age, when ransomware and other malware attacks are </a:t>
            </a:r>
            <a:r>
              <a:rPr lang="en-US" sz="900" b="0" i="0" u="none" strike="noStrike" kern="1200" dirty="0">
                <a:solidFill>
                  <a:schemeClr val="tx1"/>
                </a:solidFill>
                <a:effectLst/>
                <a:latin typeface="Times New Roman" charset="0"/>
                <a:ea typeface="+mn-ea"/>
                <a:cs typeface="+mn-cs"/>
                <a:hlinkClick r:id="rId54"/>
              </a:rPr>
              <a:t>running amok,</a:t>
            </a:r>
            <a:r>
              <a:rPr lang="en-US" sz="900" b="0" i="0" kern="1200" dirty="0">
                <a:solidFill>
                  <a:schemeClr val="tx1"/>
                </a:solidFill>
                <a:effectLst/>
                <a:latin typeface="Times New Roman" charset="0"/>
                <a:ea typeface="+mn-ea"/>
                <a:cs typeface="+mn-cs"/>
              </a:rPr>
              <a:t> would cyberattacks have been left out of a utility company’s emergency response plan? CISA said in its advisory that the victimized facility pointed to a gap in cybersecurity knowledge being a mitigating factor: it’s at the heart of the facility’s failure to “adequately incorporate cybersecurity into emergency response planning.”</a:t>
            </a:r>
          </a:p>
          <a:p>
            <a:pPr fontAlgn="base"/>
            <a:r>
              <a:rPr lang="en-US" sz="900" b="0" i="0" kern="1200" dirty="0">
                <a:solidFill>
                  <a:schemeClr val="tx1"/>
                </a:solidFill>
                <a:effectLst/>
                <a:latin typeface="Times New Roman" charset="0"/>
                <a:ea typeface="+mn-ea"/>
                <a:cs typeface="+mn-cs"/>
              </a:rPr>
              <a:t>For years, DHS has been warning that enemy nations have been </a:t>
            </a:r>
            <a:r>
              <a:rPr lang="en-US" sz="900" b="0" i="0" u="none" strike="noStrike" kern="1200" dirty="0">
                <a:solidFill>
                  <a:schemeClr val="tx1"/>
                </a:solidFill>
                <a:effectLst/>
                <a:latin typeface="Times New Roman" charset="0"/>
                <a:ea typeface="+mn-ea"/>
                <a:cs typeface="+mn-cs"/>
                <a:hlinkClick r:id="rId55"/>
              </a:rPr>
              <a:t>ready to disrupt US energy utilities.</a:t>
            </a:r>
            <a:endParaRPr lang="en-US" sz="900" b="0" i="0" kern="1200" dirty="0">
              <a:solidFill>
                <a:schemeClr val="tx1"/>
              </a:solidFill>
              <a:effectLst/>
              <a:latin typeface="Times New Roman" charset="0"/>
              <a:ea typeface="+mn-ea"/>
              <a:cs typeface="+mn-cs"/>
            </a:endParaRPr>
          </a:p>
          <a:p>
            <a:pPr fontAlgn="base"/>
            <a:r>
              <a:rPr lang="en-US" sz="900" b="0" i="0" kern="1200" dirty="0">
                <a:solidFill>
                  <a:schemeClr val="tx1"/>
                </a:solidFill>
                <a:effectLst/>
                <a:latin typeface="Times New Roman" charset="0"/>
                <a:ea typeface="+mn-ea"/>
                <a:cs typeface="+mn-cs"/>
              </a:rPr>
              <a:t>In 2018, DHS’s chief of industrial-control-system analysis, Jonathan Homer, got specific. He said that between 2016 and 2018, Russian hackers snared “hundreds of victims” in the utilities and equipment sectors, to the point where “they could have thrown switches” in a way that could have caused power blackouts. Similarly to the recently announced natural-gas compression facility attack, those compromises also started with phishing attacks, according to Homer. He added that the attackers had, at the time, been sophisticated enough to even </a:t>
            </a:r>
            <a:r>
              <a:rPr lang="en-US" sz="900" b="0" i="0" u="none" strike="noStrike" kern="1200" dirty="0">
                <a:solidFill>
                  <a:schemeClr val="tx1"/>
                </a:solidFill>
                <a:effectLst/>
                <a:latin typeface="Times New Roman" charset="0"/>
                <a:ea typeface="+mn-ea"/>
                <a:cs typeface="+mn-cs"/>
                <a:hlinkClick r:id="rId56"/>
              </a:rPr>
              <a:t>jump air-gapped networks</a:t>
            </a:r>
            <a:r>
              <a:rPr lang="en-US" sz="900" b="0" i="0" kern="1200" dirty="0">
                <a:solidFill>
                  <a:schemeClr val="tx1"/>
                </a:solidFill>
                <a:effectLst/>
                <a:latin typeface="Times New Roman" charset="0"/>
                <a:ea typeface="+mn-ea"/>
                <a:cs typeface="+mn-cs"/>
              </a:rPr>
              <a:t>.</a:t>
            </a:r>
          </a:p>
          <a:p>
            <a:pPr fontAlgn="base"/>
            <a:r>
              <a:rPr lang="en-US" sz="900" b="0" i="0" kern="1200" dirty="0">
                <a:solidFill>
                  <a:schemeClr val="tx1"/>
                </a:solidFill>
                <a:effectLst/>
                <a:latin typeface="Times New Roman" charset="0"/>
                <a:ea typeface="+mn-ea"/>
                <a:cs typeface="+mn-cs"/>
              </a:rPr>
              <a:t>Although we don’t know which malware strain was involved in this week’s advisory, </a:t>
            </a:r>
            <a:r>
              <a:rPr lang="en-US" sz="900" b="0" i="0" kern="1200" dirty="0" err="1">
                <a:solidFill>
                  <a:schemeClr val="tx1"/>
                </a:solidFill>
                <a:effectLst/>
                <a:latin typeface="Times New Roman" charset="0"/>
                <a:ea typeface="+mn-ea"/>
                <a:cs typeface="+mn-cs"/>
              </a:rPr>
              <a:t>Ars</a:t>
            </a:r>
            <a:r>
              <a:rPr lang="en-US" sz="900" b="0" i="0" kern="1200" dirty="0">
                <a:solidFill>
                  <a:schemeClr val="tx1"/>
                </a:solidFill>
                <a:effectLst/>
                <a:latin typeface="Times New Roman" charset="0"/>
                <a:ea typeface="+mn-ea"/>
                <a:cs typeface="+mn-cs"/>
              </a:rPr>
              <a:t> </a:t>
            </a:r>
            <a:r>
              <a:rPr lang="en-US" sz="900" b="0" i="0" kern="1200" dirty="0" err="1">
                <a:solidFill>
                  <a:schemeClr val="tx1"/>
                </a:solidFill>
                <a:effectLst/>
                <a:latin typeface="Times New Roman" charset="0"/>
                <a:ea typeface="+mn-ea"/>
                <a:cs typeface="+mn-cs"/>
              </a:rPr>
              <a:t>Technica</a:t>
            </a:r>
            <a:r>
              <a:rPr lang="en-US" sz="900" b="0" i="0" kern="1200" dirty="0">
                <a:solidFill>
                  <a:schemeClr val="tx1"/>
                </a:solidFill>
                <a:effectLst/>
                <a:latin typeface="Times New Roman" charset="0"/>
                <a:ea typeface="+mn-ea"/>
                <a:cs typeface="+mn-cs"/>
              </a:rPr>
              <a:t> notes that it comes two weeks after researchers from industrial cybersecurity firm </a:t>
            </a:r>
            <a:r>
              <a:rPr lang="en-US" sz="900" b="0" i="0" kern="1200" dirty="0" err="1">
                <a:solidFill>
                  <a:schemeClr val="tx1"/>
                </a:solidFill>
                <a:effectLst/>
                <a:latin typeface="Times New Roman" charset="0"/>
                <a:ea typeface="+mn-ea"/>
                <a:cs typeface="+mn-cs"/>
              </a:rPr>
              <a:t>Dragos</a:t>
            </a:r>
            <a:r>
              <a:rPr lang="en-US" sz="900" b="0" i="0" kern="1200" dirty="0">
                <a:solidFill>
                  <a:schemeClr val="tx1"/>
                </a:solidFill>
                <a:effectLst/>
                <a:latin typeface="Times New Roman" charset="0"/>
                <a:ea typeface="+mn-ea"/>
                <a:cs typeface="+mn-cs"/>
              </a:rPr>
              <a:t> reported that a ransomware strain known as EKANS had tampered with industrial control systems used by gas facilities and other critical infrastructure.</a:t>
            </a:r>
          </a:p>
          <a:p>
            <a:pPr fontAlgn="base"/>
            <a:r>
              <a:rPr lang="en-US" sz="900" b="1" i="0" u="none" strike="noStrike" kern="1200" dirty="0">
                <a:solidFill>
                  <a:schemeClr val="tx1"/>
                </a:solidFill>
                <a:effectLst/>
                <a:latin typeface="Times New Roman" charset="0"/>
                <a:ea typeface="+mn-ea"/>
                <a:cs typeface="+mn-cs"/>
                <a:hlinkClick r:id="rId57"/>
              </a:rPr>
              <a:t>The world's best visibility, protection, and response.</a:t>
            </a:r>
          </a:p>
          <a:p>
            <a:pPr fontAlgn="base"/>
            <a:r>
              <a:rPr lang="en-US" sz="900" b="0" i="0" u="none" strike="noStrike" kern="1200" dirty="0">
                <a:solidFill>
                  <a:schemeClr val="tx1"/>
                </a:solidFill>
                <a:effectLst/>
                <a:latin typeface="Times New Roman" charset="0"/>
                <a:ea typeface="+mn-ea"/>
                <a:cs typeface="+mn-cs"/>
                <a:hlinkClick r:id="rId57"/>
              </a:rPr>
              <a:t>Start Online Demo</a:t>
            </a:r>
          </a:p>
          <a:p>
            <a:pPr fontAlgn="base"/>
            <a:r>
              <a:rPr lang="en-US" sz="900" b="0" i="0" u="none" strike="noStrike" kern="1200" dirty="0" err="1">
                <a:solidFill>
                  <a:schemeClr val="tx1"/>
                </a:solidFill>
                <a:effectLst/>
                <a:latin typeface="Times New Roman" charset="0"/>
                <a:ea typeface="+mn-ea"/>
                <a:cs typeface="+mn-cs"/>
                <a:hlinkClick r:id="rId58"/>
              </a:rPr>
              <a:t>Dragos</a:t>
            </a:r>
            <a:r>
              <a:rPr lang="en-US" sz="900" b="0" i="0" u="none" strike="noStrike" kern="1200" dirty="0">
                <a:solidFill>
                  <a:schemeClr val="tx1"/>
                </a:solidFill>
                <a:effectLst/>
                <a:latin typeface="Times New Roman" charset="0"/>
                <a:ea typeface="+mn-ea"/>
                <a:cs typeface="+mn-cs"/>
                <a:hlinkClick r:id="rId58"/>
              </a:rPr>
              <a:t> reported</a:t>
            </a:r>
            <a:r>
              <a:rPr lang="en-US" sz="900" b="0" i="0" kern="1200" dirty="0">
                <a:solidFill>
                  <a:schemeClr val="tx1"/>
                </a:solidFill>
                <a:effectLst/>
                <a:latin typeface="Times New Roman" charset="0"/>
                <a:ea typeface="+mn-ea"/>
                <a:cs typeface="+mn-cs"/>
              </a:rPr>
              <a:t> that EKANS, a ransomware that emerged in December 2019, is pretty straightforward, as ransomware goes: it encrypts, it displays a ransom note. But beyond that, it’s been tailored to cripple industrial control systems in particular. From </a:t>
            </a:r>
            <a:r>
              <a:rPr lang="en-US" sz="900" b="0" i="0" kern="1200" dirty="0" err="1">
                <a:solidFill>
                  <a:schemeClr val="tx1"/>
                </a:solidFill>
                <a:effectLst/>
                <a:latin typeface="Times New Roman" charset="0"/>
                <a:ea typeface="+mn-ea"/>
                <a:cs typeface="+mn-cs"/>
              </a:rPr>
              <a:t>Dragos’s</a:t>
            </a:r>
            <a:r>
              <a:rPr lang="en-US" sz="900" b="0" i="0" kern="1200" dirty="0">
                <a:solidFill>
                  <a:schemeClr val="tx1"/>
                </a:solidFill>
                <a:effectLst/>
                <a:latin typeface="Times New Roman" charset="0"/>
                <a:ea typeface="+mn-ea"/>
                <a:cs typeface="+mn-cs"/>
              </a:rPr>
              <a:t> </a:t>
            </a:r>
            <a:r>
              <a:rPr lang="en-US" sz="900" b="0" i="0" kern="1200" dirty="0" err="1">
                <a:solidFill>
                  <a:schemeClr val="tx1"/>
                </a:solidFill>
                <a:effectLst/>
                <a:latin typeface="Times New Roman" charset="0"/>
                <a:ea typeface="+mn-ea"/>
                <a:cs typeface="+mn-cs"/>
              </a:rPr>
              <a:t>writeup</a:t>
            </a:r>
            <a:r>
              <a:rPr lang="en-US" sz="900" b="0" i="0" kern="1200" dirty="0">
                <a:solidFill>
                  <a:schemeClr val="tx1"/>
                </a:solidFill>
                <a:effectLst/>
                <a:latin typeface="Times New Roman" charset="0"/>
                <a:ea typeface="+mn-ea"/>
                <a:cs typeface="+mn-cs"/>
              </a:rPr>
              <a:t>:</a:t>
            </a:r>
          </a:p>
          <a:p>
            <a:pPr fontAlgn="base"/>
            <a:r>
              <a:rPr lang="en-US" dirty="0">
                <a:effectLst/>
              </a:rPr>
              <a:t>EKANS featured additional functionality to forcibly stop a number of processes, including multiple items related to ICS operations. While all indications at present show a relatively primitive attack mechanism on control system networks, the specificity of processes listed in a static “kill list” shows a level of intentionality previously absent from ransomware targeting the industrial space.</a:t>
            </a:r>
          </a:p>
          <a:p>
            <a:pPr fontAlgn="base"/>
            <a:r>
              <a:rPr lang="en-US" dirty="0">
                <a:effectLst/>
              </a:rPr>
              <a:t>ICS asset owners and operators are therefore strongly encouraged to review their attack surface and determine mechanisms to deliver and distribute disruptive malware, such as ransomware, with ICS-specific characteristics.</a:t>
            </a:r>
          </a:p>
          <a:p>
            <a:pPr fontAlgn="base"/>
            <a:r>
              <a:rPr lang="en-US" sz="900" b="0" i="0" kern="1200" dirty="0">
                <a:solidFill>
                  <a:schemeClr val="tx1"/>
                </a:solidFill>
                <a:effectLst/>
                <a:latin typeface="Times New Roman" charset="0"/>
                <a:ea typeface="+mn-ea"/>
                <a:cs typeface="+mn-cs"/>
              </a:rPr>
              <a:t>Mind you, we don’t know if EKANS was used in this recent incident at the natural-gas pipeline. What we do know: ransomware exists to specifically target such crucial infrastructure facilities, and operators should be aware of the risks that entails.</a:t>
            </a:r>
          </a:p>
          <a:p>
            <a:pPr fontAlgn="base"/>
            <a:r>
              <a:rPr lang="en-US" sz="900" b="0" i="0" kern="1200" dirty="0">
                <a:solidFill>
                  <a:schemeClr val="tx1"/>
                </a:solidFill>
                <a:effectLst/>
                <a:latin typeface="Times New Roman" charset="0"/>
                <a:ea typeface="+mn-ea"/>
                <a:cs typeface="+mn-cs"/>
              </a:rPr>
              <a:t>Again, CISA’s advisory provides guidance for critical infrastructure operators. Here’s additional guidance for the rest of us:</a:t>
            </a:r>
          </a:p>
          <a:p>
            <a:pPr fontAlgn="base"/>
            <a:r>
              <a:rPr lang="en-US" sz="900" b="0" i="0" kern="1200" dirty="0">
                <a:solidFill>
                  <a:schemeClr val="tx1"/>
                </a:solidFill>
                <a:effectLst/>
                <a:latin typeface="Times New Roman" charset="0"/>
                <a:ea typeface="+mn-ea"/>
                <a:cs typeface="+mn-cs"/>
              </a:rPr>
              <a:t>How to protect yourself from ransomware</a:t>
            </a:r>
          </a:p>
          <a:p>
            <a:pPr fontAlgn="base"/>
            <a:r>
              <a:rPr lang="en-US" sz="900" b="0" i="0" kern="1200" dirty="0">
                <a:solidFill>
                  <a:schemeClr val="tx1"/>
                </a:solidFill>
                <a:effectLst/>
                <a:latin typeface="Times New Roman" charset="0"/>
                <a:ea typeface="+mn-ea"/>
                <a:cs typeface="+mn-cs"/>
              </a:rPr>
              <a:t>Pick strong passwords. And don’t re-use passwords, ever.</a:t>
            </a:r>
          </a:p>
          <a:p>
            <a:pPr fontAlgn="base"/>
            <a:r>
              <a:rPr lang="en-US" sz="900" b="0" i="0" kern="1200" dirty="0">
                <a:solidFill>
                  <a:schemeClr val="tx1"/>
                </a:solidFill>
                <a:effectLst/>
                <a:latin typeface="Times New Roman" charset="0"/>
                <a:ea typeface="+mn-ea"/>
                <a:cs typeface="+mn-cs"/>
              </a:rPr>
              <a:t>Make regular backups. They could be your last line of defense against a six-figure ransom demand. Be sure to keep them offsite where attackers can’t find them.</a:t>
            </a:r>
          </a:p>
          <a:p>
            <a:pPr fontAlgn="base"/>
            <a:r>
              <a:rPr lang="en-US" sz="900" b="0" i="0" kern="1200" dirty="0">
                <a:solidFill>
                  <a:schemeClr val="tx1"/>
                </a:solidFill>
                <a:effectLst/>
                <a:latin typeface="Times New Roman" charset="0"/>
                <a:ea typeface="+mn-ea"/>
                <a:cs typeface="+mn-cs"/>
              </a:rPr>
              <a:t>Patch early, patch often. Ransomware like </a:t>
            </a:r>
            <a:r>
              <a:rPr lang="en-US" sz="900" b="0" i="0" u="none" strike="noStrike" kern="1200" dirty="0" err="1">
                <a:solidFill>
                  <a:schemeClr val="tx1"/>
                </a:solidFill>
                <a:effectLst/>
                <a:latin typeface="Times New Roman" charset="0"/>
                <a:ea typeface="+mn-ea"/>
                <a:cs typeface="+mn-cs"/>
                <a:hlinkClick r:id="rId45"/>
              </a:rPr>
              <a:t>WannaCry</a:t>
            </a:r>
            <a:r>
              <a:rPr lang="en-US" sz="900" b="0" i="0" kern="1200" dirty="0">
                <a:solidFill>
                  <a:schemeClr val="tx1"/>
                </a:solidFill>
                <a:effectLst/>
                <a:latin typeface="Times New Roman" charset="0"/>
                <a:ea typeface="+mn-ea"/>
                <a:cs typeface="+mn-cs"/>
              </a:rPr>
              <a:t> and </a:t>
            </a:r>
            <a:r>
              <a:rPr lang="en-US" sz="900" b="0" i="0" u="none" strike="noStrike" kern="1200" dirty="0" err="1">
                <a:solidFill>
                  <a:schemeClr val="tx1"/>
                </a:solidFill>
                <a:effectLst/>
                <a:latin typeface="Times New Roman" charset="0"/>
                <a:ea typeface="+mn-ea"/>
                <a:cs typeface="+mn-cs"/>
                <a:hlinkClick r:id="rId46"/>
              </a:rPr>
              <a:t>NotPetya</a:t>
            </a:r>
            <a:r>
              <a:rPr lang="en-US" sz="900" b="0" i="0" kern="1200" dirty="0">
                <a:solidFill>
                  <a:schemeClr val="tx1"/>
                </a:solidFill>
                <a:effectLst/>
                <a:latin typeface="Times New Roman" charset="0"/>
                <a:ea typeface="+mn-ea"/>
                <a:cs typeface="+mn-cs"/>
              </a:rPr>
              <a:t> relied on unpatched vulnerabilities to spread around the globe.</a:t>
            </a:r>
          </a:p>
          <a:p>
            <a:pPr fontAlgn="base"/>
            <a:r>
              <a:rPr lang="en-US" sz="900" b="0" i="0" kern="1200" dirty="0">
                <a:solidFill>
                  <a:schemeClr val="tx1"/>
                </a:solidFill>
                <a:effectLst/>
                <a:latin typeface="Times New Roman" charset="0"/>
                <a:ea typeface="+mn-ea"/>
                <a:cs typeface="+mn-cs"/>
              </a:rPr>
              <a:t>Lock down RDP. Criminal gangs </a:t>
            </a:r>
            <a:r>
              <a:rPr lang="en-US" sz="900" b="0" i="0" u="none" strike="noStrike" kern="1200" dirty="0">
                <a:solidFill>
                  <a:schemeClr val="tx1"/>
                </a:solidFill>
                <a:effectLst/>
                <a:latin typeface="Times New Roman" charset="0"/>
                <a:ea typeface="+mn-ea"/>
                <a:cs typeface="+mn-cs"/>
                <a:hlinkClick r:id="rId47"/>
              </a:rPr>
              <a:t>exploit weak RDP credentials</a:t>
            </a:r>
            <a:r>
              <a:rPr lang="en-US" sz="900" b="0" i="0" kern="1200" dirty="0">
                <a:solidFill>
                  <a:schemeClr val="tx1"/>
                </a:solidFill>
                <a:effectLst/>
                <a:latin typeface="Times New Roman" charset="0"/>
                <a:ea typeface="+mn-ea"/>
                <a:cs typeface="+mn-cs"/>
              </a:rPr>
              <a:t> to launch targeted ransomware attacks. Turn off Remote Desktop Protocol (RDP) if you don’t need it, and use rate limiting, two-factor authentication (2FA) or a virtual private network (VPN) if you do.</a:t>
            </a:r>
          </a:p>
          <a:p>
            <a:pPr fontAlgn="base"/>
            <a:r>
              <a:rPr lang="en-US" sz="900" b="0" i="0" kern="1200" dirty="0">
                <a:solidFill>
                  <a:schemeClr val="tx1"/>
                </a:solidFill>
                <a:effectLst/>
                <a:latin typeface="Times New Roman" charset="0"/>
                <a:ea typeface="+mn-ea"/>
                <a:cs typeface="+mn-cs"/>
              </a:rPr>
              <a:t>Use anti-ransomware protection. Sophos </a:t>
            </a:r>
            <a:r>
              <a:rPr lang="en-US" sz="900" b="0" i="0" u="none" strike="noStrike" kern="1200" dirty="0">
                <a:solidFill>
                  <a:schemeClr val="tx1"/>
                </a:solidFill>
                <a:effectLst/>
                <a:latin typeface="Times New Roman" charset="0"/>
                <a:ea typeface="+mn-ea"/>
                <a:cs typeface="+mn-cs"/>
                <a:hlinkClick r:id="rId48"/>
              </a:rPr>
              <a:t>Intercept X</a:t>
            </a:r>
            <a:r>
              <a:rPr lang="en-US" sz="900" b="0" i="0" kern="1200" dirty="0">
                <a:solidFill>
                  <a:schemeClr val="tx1"/>
                </a:solidFill>
                <a:effectLst/>
                <a:latin typeface="Times New Roman" charset="0"/>
                <a:ea typeface="+mn-ea"/>
                <a:cs typeface="+mn-cs"/>
              </a:rPr>
              <a:t> and </a:t>
            </a:r>
            <a:r>
              <a:rPr lang="en-US" sz="900" b="0" i="0" u="none" strike="noStrike" kern="1200" dirty="0">
                <a:solidFill>
                  <a:schemeClr val="tx1"/>
                </a:solidFill>
                <a:effectLst/>
                <a:latin typeface="Times New Roman" charset="0"/>
                <a:ea typeface="+mn-ea"/>
                <a:cs typeface="+mn-cs"/>
                <a:hlinkClick r:id="rId49"/>
              </a:rPr>
              <a:t>XG Firewall</a:t>
            </a:r>
            <a:r>
              <a:rPr lang="en-US" sz="900" b="0" i="0" kern="1200" dirty="0">
                <a:solidFill>
                  <a:schemeClr val="tx1"/>
                </a:solidFill>
                <a:effectLst/>
                <a:latin typeface="Times New Roman" charset="0"/>
                <a:ea typeface="+mn-ea"/>
                <a:cs typeface="+mn-cs"/>
              </a:rPr>
              <a:t> are designed to work hand in hand to </a:t>
            </a:r>
            <a:r>
              <a:rPr lang="en-US" sz="900" b="0" i="0" u="none" strike="noStrike" kern="1200" dirty="0">
                <a:solidFill>
                  <a:schemeClr val="tx1"/>
                </a:solidFill>
                <a:effectLst/>
                <a:latin typeface="Times New Roman" charset="0"/>
                <a:ea typeface="+mn-ea"/>
                <a:cs typeface="+mn-cs"/>
                <a:hlinkClick r:id="rId59"/>
              </a:rPr>
              <a:t>combat ransomware</a:t>
            </a:r>
            <a:r>
              <a:rPr lang="en-US" sz="900" b="0" i="0" kern="1200" dirty="0">
                <a:solidFill>
                  <a:schemeClr val="tx1"/>
                </a:solidFill>
                <a:effectLst/>
                <a:latin typeface="Times New Roman" charset="0"/>
                <a:ea typeface="+mn-ea"/>
                <a:cs typeface="+mn-cs"/>
              </a:rPr>
              <a:t> and its effects. Individuals can protect themselves with </a:t>
            </a:r>
            <a:r>
              <a:rPr lang="en-US" sz="900" b="0" i="0" u="none" strike="noStrike" kern="1200" dirty="0">
                <a:solidFill>
                  <a:schemeClr val="tx1"/>
                </a:solidFill>
                <a:effectLst/>
                <a:latin typeface="Times New Roman" charset="0"/>
                <a:ea typeface="+mn-ea"/>
                <a:cs typeface="+mn-cs"/>
                <a:hlinkClick r:id="rId50"/>
              </a:rPr>
              <a:t>Sophos Home</a:t>
            </a:r>
            <a:r>
              <a:rPr lang="en-US" sz="900" b="0" i="0" kern="1200" dirty="0">
                <a:solidFill>
                  <a:schemeClr val="tx1"/>
                </a:solidFill>
                <a:effectLst/>
                <a:latin typeface="Times New Roman" charset="0"/>
                <a:ea typeface="+mn-ea"/>
                <a:cs typeface="+mn-cs"/>
              </a:rPr>
              <a:t>.</a:t>
            </a:r>
          </a:p>
          <a:p>
            <a:pPr fontAlgn="base"/>
            <a:r>
              <a:rPr lang="en-US" sz="900" b="0" i="0" kern="1200" dirty="0">
                <a:solidFill>
                  <a:schemeClr val="tx1"/>
                </a:solidFill>
                <a:effectLst/>
                <a:latin typeface="Times New Roman" charset="0"/>
                <a:ea typeface="+mn-ea"/>
                <a:cs typeface="+mn-cs"/>
              </a:rPr>
              <a:t>For information about how targeted ransomware attacks work and how to defeat them, check out the </a:t>
            </a:r>
            <a:r>
              <a:rPr lang="en-US" sz="900" b="0" i="0" u="none" strike="noStrike" kern="1200" dirty="0" err="1">
                <a:solidFill>
                  <a:schemeClr val="tx1"/>
                </a:solidFill>
                <a:effectLst/>
                <a:latin typeface="Times New Roman" charset="0"/>
                <a:ea typeface="+mn-ea"/>
                <a:cs typeface="+mn-cs"/>
                <a:hlinkClick r:id="rId60"/>
              </a:rPr>
              <a:t>SophosLabs</a:t>
            </a:r>
            <a:r>
              <a:rPr lang="en-US" sz="900" b="0" i="0" u="none" strike="noStrike" kern="1200" dirty="0">
                <a:solidFill>
                  <a:schemeClr val="tx1"/>
                </a:solidFill>
                <a:effectLst/>
                <a:latin typeface="Times New Roman" charset="0"/>
                <a:ea typeface="+mn-ea"/>
                <a:cs typeface="+mn-cs"/>
                <a:hlinkClick r:id="rId60"/>
              </a:rPr>
              <a:t> 2019 Threat Report</a:t>
            </a:r>
            <a:r>
              <a:rPr lang="en-US" sz="900" b="0" i="0" kern="1200" dirty="0">
                <a:solidFill>
                  <a:schemeClr val="tx1"/>
                </a:solidFill>
                <a:effectLst/>
                <a:latin typeface="Times New Roman" charset="0"/>
                <a:ea typeface="+mn-ea"/>
                <a:cs typeface="+mn-cs"/>
              </a:rPr>
              <a:t>.</a:t>
            </a:r>
          </a:p>
          <a:p>
            <a:pPr fontAlgn="base"/>
            <a:endParaRPr lang="en-US" sz="900" b="0" i="0" kern="1200" dirty="0">
              <a:solidFill>
                <a:schemeClr val="tx1"/>
              </a:solidFill>
              <a:effectLst/>
              <a:latin typeface="Times New Roman" charset="0"/>
              <a:ea typeface="+mn-ea"/>
              <a:cs typeface="+mn-cs"/>
            </a:endParaRPr>
          </a:p>
          <a:p>
            <a:endParaRPr lang="sv-SE" dirty="0"/>
          </a:p>
          <a:p>
            <a:endParaRPr lang="sv-SE" dirty="0"/>
          </a:p>
        </p:txBody>
      </p:sp>
      <p:sp>
        <p:nvSpPr>
          <p:cNvPr id="4" name="Platshållare för bildnummer 3"/>
          <p:cNvSpPr>
            <a:spLocks noGrp="1"/>
          </p:cNvSpPr>
          <p:nvPr>
            <p:ph type="sldNum" sz="quarter" idx="10"/>
          </p:nvPr>
        </p:nvSpPr>
        <p:spPr>
          <a:xfrm>
            <a:off x="3850443" y="9430091"/>
            <a:ext cx="2945659" cy="496411"/>
          </a:xfrm>
          <a:prstGeom prst="rect">
            <a:avLst/>
          </a:prstGeom>
        </p:spPr>
        <p:txBody>
          <a:bodyPr/>
          <a:lstStyle/>
          <a:p>
            <a:fld id="{3C879C40-ED2A-4AC0-8B3E-70F3CE67FD02}" type="slidenum">
              <a:rPr lang="sv-SE" smtClean="0"/>
              <a:t>34</a:t>
            </a:fld>
            <a:endParaRPr lang="sv-SE"/>
          </a:p>
        </p:txBody>
      </p:sp>
    </p:spTree>
    <p:extLst>
      <p:ext uri="{BB962C8B-B14F-4D97-AF65-F5344CB8AC3E}">
        <p14:creationId xmlns:p14="http://schemas.microsoft.com/office/powerpoint/2010/main" val="1049734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597819"/>
            <a:ext cx="7772400" cy="1102519"/>
          </a:xfrm>
        </p:spPr>
        <p:txBody>
          <a:bodyPr/>
          <a:lstStyle/>
          <a:p>
            <a:r>
              <a:rPr lang="sv-SE"/>
              <a:t>Klicka här för att ändra format</a:t>
            </a:r>
          </a:p>
        </p:txBody>
      </p:sp>
      <p:sp>
        <p:nvSpPr>
          <p:cNvPr id="3" name="Underrubrik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80E837BB-7EDB-4B59-86AE-9565FEEE46A5}" type="datetimeFigureOut">
              <a:rPr lang="sv-SE" smtClean="0"/>
              <a:t>2021-02-11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A53C920-C4D5-4094-B8E5-C7E4DA2A0DFB}" type="slidenum">
              <a:rPr lang="sv-SE" smtClean="0"/>
              <a:t>‹#›</a:t>
            </a:fld>
            <a:endParaRPr lang="sv-SE"/>
          </a:p>
        </p:txBody>
      </p:sp>
    </p:spTree>
    <p:extLst>
      <p:ext uri="{BB962C8B-B14F-4D97-AF65-F5344CB8AC3E}">
        <p14:creationId xmlns:p14="http://schemas.microsoft.com/office/powerpoint/2010/main" val="999332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80E837BB-7EDB-4B59-86AE-9565FEEE46A5}" type="datetimeFigureOut">
              <a:rPr lang="sv-SE" smtClean="0"/>
              <a:t>2021-02-11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A53C920-C4D5-4094-B8E5-C7E4DA2A0DFB}" type="slidenum">
              <a:rPr lang="sv-SE" smtClean="0"/>
              <a:t>‹#›</a:t>
            </a:fld>
            <a:endParaRPr lang="sv-SE"/>
          </a:p>
        </p:txBody>
      </p:sp>
    </p:spTree>
    <p:extLst>
      <p:ext uri="{BB962C8B-B14F-4D97-AF65-F5344CB8AC3E}">
        <p14:creationId xmlns:p14="http://schemas.microsoft.com/office/powerpoint/2010/main" val="2158721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05979"/>
            <a:ext cx="2057400" cy="4388644"/>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05979"/>
            <a:ext cx="6019800" cy="4388644"/>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80E837BB-7EDB-4B59-86AE-9565FEEE46A5}" type="datetimeFigureOut">
              <a:rPr lang="sv-SE" smtClean="0"/>
              <a:t>2021-02-11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A53C920-C4D5-4094-B8E5-C7E4DA2A0DFB}" type="slidenum">
              <a:rPr lang="sv-SE" smtClean="0"/>
              <a:t>‹#›</a:t>
            </a:fld>
            <a:endParaRPr lang="sv-SE"/>
          </a:p>
        </p:txBody>
      </p:sp>
    </p:spTree>
    <p:extLst>
      <p:ext uri="{BB962C8B-B14F-4D97-AF65-F5344CB8AC3E}">
        <p14:creationId xmlns:p14="http://schemas.microsoft.com/office/powerpoint/2010/main" val="2806811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80E837BB-7EDB-4B59-86AE-9565FEEE46A5}" type="datetimeFigureOut">
              <a:rPr lang="sv-SE" smtClean="0"/>
              <a:t>2021-02-11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A53C920-C4D5-4094-B8E5-C7E4DA2A0DFB}" type="slidenum">
              <a:rPr lang="sv-SE" smtClean="0"/>
              <a:t>‹#›</a:t>
            </a:fld>
            <a:endParaRPr lang="sv-SE"/>
          </a:p>
        </p:txBody>
      </p:sp>
    </p:spTree>
    <p:extLst>
      <p:ext uri="{BB962C8B-B14F-4D97-AF65-F5344CB8AC3E}">
        <p14:creationId xmlns:p14="http://schemas.microsoft.com/office/powerpoint/2010/main" val="1264476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305176"/>
            <a:ext cx="7772400" cy="1021556"/>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80E837BB-7EDB-4B59-86AE-9565FEEE46A5}" type="datetimeFigureOut">
              <a:rPr lang="sv-SE" smtClean="0"/>
              <a:t>2021-02-11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A53C920-C4D5-4094-B8E5-C7E4DA2A0DFB}" type="slidenum">
              <a:rPr lang="sv-SE" smtClean="0"/>
              <a:t>‹#›</a:t>
            </a:fld>
            <a:endParaRPr lang="sv-SE"/>
          </a:p>
        </p:txBody>
      </p:sp>
    </p:spTree>
    <p:extLst>
      <p:ext uri="{BB962C8B-B14F-4D97-AF65-F5344CB8AC3E}">
        <p14:creationId xmlns:p14="http://schemas.microsoft.com/office/powerpoint/2010/main" val="1772527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80E837BB-7EDB-4B59-86AE-9565FEEE46A5}" type="datetimeFigureOut">
              <a:rPr lang="sv-SE" smtClean="0"/>
              <a:t>2021-02-11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A53C920-C4D5-4094-B8E5-C7E4DA2A0DFB}" type="slidenum">
              <a:rPr lang="sv-SE" smtClean="0"/>
              <a:t>‹#›</a:t>
            </a:fld>
            <a:endParaRPr lang="sv-SE"/>
          </a:p>
        </p:txBody>
      </p:sp>
    </p:spTree>
    <p:extLst>
      <p:ext uri="{BB962C8B-B14F-4D97-AF65-F5344CB8AC3E}">
        <p14:creationId xmlns:p14="http://schemas.microsoft.com/office/powerpoint/2010/main" val="2827988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80E837BB-7EDB-4B59-86AE-9565FEEE46A5}" type="datetimeFigureOut">
              <a:rPr lang="sv-SE" smtClean="0"/>
              <a:t>2021-02-11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3A53C920-C4D5-4094-B8E5-C7E4DA2A0DFB}" type="slidenum">
              <a:rPr lang="sv-SE" smtClean="0"/>
              <a:t>‹#›</a:t>
            </a:fld>
            <a:endParaRPr lang="sv-SE"/>
          </a:p>
        </p:txBody>
      </p:sp>
    </p:spTree>
    <p:extLst>
      <p:ext uri="{BB962C8B-B14F-4D97-AF65-F5344CB8AC3E}">
        <p14:creationId xmlns:p14="http://schemas.microsoft.com/office/powerpoint/2010/main" val="427032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80E837BB-7EDB-4B59-86AE-9565FEEE46A5}" type="datetimeFigureOut">
              <a:rPr lang="sv-SE" smtClean="0"/>
              <a:t>2021-02-11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3A53C920-C4D5-4094-B8E5-C7E4DA2A0DFB}" type="slidenum">
              <a:rPr lang="sv-SE" smtClean="0"/>
              <a:t>‹#›</a:t>
            </a:fld>
            <a:endParaRPr lang="sv-SE"/>
          </a:p>
        </p:txBody>
      </p:sp>
    </p:spTree>
    <p:extLst>
      <p:ext uri="{BB962C8B-B14F-4D97-AF65-F5344CB8AC3E}">
        <p14:creationId xmlns:p14="http://schemas.microsoft.com/office/powerpoint/2010/main" val="2088927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0E837BB-7EDB-4B59-86AE-9565FEEE46A5}" type="datetimeFigureOut">
              <a:rPr lang="sv-SE" smtClean="0"/>
              <a:t>2021-02-11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A53C920-C4D5-4094-B8E5-C7E4DA2A0DFB}" type="slidenum">
              <a:rPr lang="sv-SE" smtClean="0"/>
              <a:t>‹#›</a:t>
            </a:fld>
            <a:endParaRPr lang="sv-SE"/>
          </a:p>
        </p:txBody>
      </p:sp>
    </p:spTree>
    <p:extLst>
      <p:ext uri="{BB962C8B-B14F-4D97-AF65-F5344CB8AC3E}">
        <p14:creationId xmlns:p14="http://schemas.microsoft.com/office/powerpoint/2010/main" val="545398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04787"/>
            <a:ext cx="3008313" cy="871538"/>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80E837BB-7EDB-4B59-86AE-9565FEEE46A5}" type="datetimeFigureOut">
              <a:rPr lang="sv-SE" smtClean="0"/>
              <a:t>2021-02-11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A53C920-C4D5-4094-B8E5-C7E4DA2A0DFB}" type="slidenum">
              <a:rPr lang="sv-SE" smtClean="0"/>
              <a:t>‹#›</a:t>
            </a:fld>
            <a:endParaRPr lang="sv-SE"/>
          </a:p>
        </p:txBody>
      </p:sp>
    </p:spTree>
    <p:extLst>
      <p:ext uri="{BB962C8B-B14F-4D97-AF65-F5344CB8AC3E}">
        <p14:creationId xmlns:p14="http://schemas.microsoft.com/office/powerpoint/2010/main" val="347537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3600450"/>
            <a:ext cx="5486400" cy="425054"/>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80E837BB-7EDB-4B59-86AE-9565FEEE46A5}" type="datetimeFigureOut">
              <a:rPr lang="sv-SE" smtClean="0"/>
              <a:t>2021-02-11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A53C920-C4D5-4094-B8E5-C7E4DA2A0DFB}" type="slidenum">
              <a:rPr lang="sv-SE" smtClean="0"/>
              <a:t>‹#›</a:t>
            </a:fld>
            <a:endParaRPr lang="sv-SE"/>
          </a:p>
        </p:txBody>
      </p:sp>
    </p:spTree>
    <p:extLst>
      <p:ext uri="{BB962C8B-B14F-4D97-AF65-F5344CB8AC3E}">
        <p14:creationId xmlns:p14="http://schemas.microsoft.com/office/powerpoint/2010/main" val="3412110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0E837BB-7EDB-4B59-86AE-9565FEEE46A5}" type="datetimeFigureOut">
              <a:rPr lang="sv-SE" smtClean="0"/>
              <a:t>2021-02-11</a:t>
            </a:fld>
            <a:endParaRPr lang="sv-SE"/>
          </a:p>
        </p:txBody>
      </p:sp>
      <p:sp>
        <p:nvSpPr>
          <p:cNvPr id="5" name="Platshållare för sidfo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A53C920-C4D5-4094-B8E5-C7E4DA2A0DFB}" type="slidenum">
              <a:rPr lang="sv-SE" smtClean="0"/>
              <a:t>‹#›</a:t>
            </a:fld>
            <a:endParaRPr lang="sv-SE"/>
          </a:p>
        </p:txBody>
      </p:sp>
    </p:spTree>
    <p:extLst>
      <p:ext uri="{BB962C8B-B14F-4D97-AF65-F5344CB8AC3E}">
        <p14:creationId xmlns:p14="http://schemas.microsoft.com/office/powerpoint/2010/main" val="717362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https://www.bankinfosecurity.com/blogs/data-breach-collection-contains-773-million-unique-emails-p-2713"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hyperlink" Target="https://blog.defentry.com/blog/collection-1-defentry-has-the-file-and-here-is-what-we-foun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0538"/>
            <a:ext cx="9144000" cy="518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ruta 4"/>
          <p:cNvSpPr txBox="1"/>
          <p:nvPr/>
        </p:nvSpPr>
        <p:spPr>
          <a:xfrm>
            <a:off x="5148064" y="771551"/>
            <a:ext cx="3888432" cy="646331"/>
          </a:xfrm>
          <a:prstGeom prst="rect">
            <a:avLst/>
          </a:prstGeom>
          <a:noFill/>
        </p:spPr>
        <p:txBody>
          <a:bodyPr wrap="square" rtlCol="0">
            <a:spAutoFit/>
          </a:bodyPr>
          <a:lstStyle/>
          <a:p>
            <a:r>
              <a:rPr lang="sv-SE" b="1" dirty="0">
                <a:solidFill>
                  <a:schemeClr val="bg1"/>
                </a:solidFill>
              </a:rPr>
              <a:t>Digitaliseringen och samhällskonsekvenserna</a:t>
            </a:r>
            <a:endParaRPr lang="sv-SE" sz="2800" dirty="0">
              <a:solidFill>
                <a:schemeClr val="bg1"/>
              </a:solidFill>
            </a:endParaRPr>
          </a:p>
        </p:txBody>
      </p:sp>
      <p:sp>
        <p:nvSpPr>
          <p:cNvPr id="6" name="textruta 5"/>
          <p:cNvSpPr txBox="1"/>
          <p:nvPr/>
        </p:nvSpPr>
        <p:spPr>
          <a:xfrm>
            <a:off x="937328" y="3795886"/>
            <a:ext cx="1872208" cy="646331"/>
          </a:xfrm>
          <a:prstGeom prst="rect">
            <a:avLst/>
          </a:prstGeom>
          <a:noFill/>
        </p:spPr>
        <p:txBody>
          <a:bodyPr wrap="square" rtlCol="0">
            <a:spAutoFit/>
          </a:bodyPr>
          <a:lstStyle/>
          <a:p>
            <a:r>
              <a:rPr lang="sv-SE" dirty="0">
                <a:solidFill>
                  <a:schemeClr val="bg1"/>
                </a:solidFill>
              </a:rPr>
              <a:t>Jan Olsson</a:t>
            </a:r>
          </a:p>
          <a:p>
            <a:r>
              <a:rPr lang="sv-SE" dirty="0">
                <a:solidFill>
                  <a:schemeClr val="bg1"/>
                </a:solidFill>
              </a:rPr>
              <a:t>SC3</a:t>
            </a:r>
          </a:p>
        </p:txBody>
      </p:sp>
      <p:pic>
        <p:nvPicPr>
          <p:cNvPr id="8" name="Bildobjekt 7" descr="En bild som visar accessoarer, kedja, emalj, porslin&#10;&#10;Automatiskt genererad beskrivning">
            <a:extLst>
              <a:ext uri="{FF2B5EF4-FFF2-40B4-BE49-F238E27FC236}">
                <a16:creationId xmlns:a16="http://schemas.microsoft.com/office/drawing/2014/main" id="{B4A3CD9D-BD0F-CB4E-9127-D1A9D86DA9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95886"/>
            <a:ext cx="937328" cy="936831"/>
          </a:xfrm>
          <a:prstGeom prst="rect">
            <a:avLst/>
          </a:prstGeom>
        </p:spPr>
      </p:pic>
    </p:spTree>
    <p:extLst>
      <p:ext uri="{BB962C8B-B14F-4D97-AF65-F5344CB8AC3E}">
        <p14:creationId xmlns:p14="http://schemas.microsoft.com/office/powerpoint/2010/main" val="1684087676"/>
      </p:ext>
    </p:extLst>
  </p:cSld>
  <p:clrMapOvr>
    <a:masterClrMapping/>
  </p:clrMapOvr>
  <mc:AlternateContent xmlns:mc="http://schemas.openxmlformats.org/markup-compatibility/2006" xmlns:p14="http://schemas.microsoft.com/office/powerpoint/2010/main">
    <mc:Choice Requires="p14">
      <p:transition spd="slow" p14:dur="2000" advTm="53598"/>
    </mc:Choice>
    <mc:Fallback xmlns="">
      <p:transition spd="slow" advTm="5359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normAutofit fontScale="90000"/>
          </a:bodyPr>
          <a:lstStyle/>
          <a:p>
            <a:pPr algn="ctr"/>
            <a:r>
              <a:rPr lang="sv-SE" sz="5908" dirty="0" err="1">
                <a:solidFill>
                  <a:schemeClr val="bg1"/>
                </a:solidFill>
              </a:rPr>
              <a:t>Phishing</a:t>
            </a:r>
            <a:r>
              <a:rPr lang="sv-SE" sz="5908" dirty="0">
                <a:solidFill>
                  <a:schemeClr val="bg1"/>
                </a:solidFill>
              </a:rPr>
              <a:t> – Mail fiske</a:t>
            </a:r>
          </a:p>
        </p:txBody>
      </p:sp>
      <p:pic>
        <p:nvPicPr>
          <p:cNvPr id="83970" name="Picture 2" descr="http://images.techhive.com/images/article/2012/12/phishing_generic-100016365-large.jpg"/>
          <p:cNvPicPr>
            <a:picLocks noChangeAspect="1" noChangeArrowheads="1"/>
          </p:cNvPicPr>
          <p:nvPr/>
        </p:nvPicPr>
        <p:blipFill>
          <a:blip r:embed="rId2" cstate="print"/>
          <a:srcRect/>
          <a:stretch>
            <a:fillRect/>
          </a:stretch>
        </p:blipFill>
        <p:spPr bwMode="auto">
          <a:xfrm>
            <a:off x="2046181" y="1347614"/>
            <a:ext cx="5099538" cy="3402623"/>
          </a:xfrm>
          <a:prstGeom prst="rect">
            <a:avLst/>
          </a:prstGeom>
          <a:noFill/>
        </p:spPr>
      </p:pic>
    </p:spTree>
    <p:extLst>
      <p:ext uri="{BB962C8B-B14F-4D97-AF65-F5344CB8AC3E}">
        <p14:creationId xmlns:p14="http://schemas.microsoft.com/office/powerpoint/2010/main" val="2345366372"/>
      </p:ext>
    </p:extLst>
  </p:cSld>
  <p:clrMapOvr>
    <a:masterClrMapping/>
  </p:clrMapOvr>
  <mc:AlternateContent xmlns:mc="http://schemas.openxmlformats.org/markup-compatibility/2006" xmlns:p14="http://schemas.microsoft.com/office/powerpoint/2010/main">
    <mc:Choice Requires="p14">
      <p:transition spd="slow" p14:dur="2000" advTm="12911"/>
    </mc:Choice>
    <mc:Fallback xmlns="">
      <p:transition spd="slow" advTm="1291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178844"/>
            <a:ext cx="8001000" cy="785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0" y="2964656"/>
            <a:ext cx="14287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7019183"/>
      </p:ext>
    </p:extLst>
  </p:cSld>
  <p:clrMapOvr>
    <a:masterClrMapping/>
  </p:clrMapOvr>
  <mc:AlternateContent xmlns:mc="http://schemas.openxmlformats.org/markup-compatibility/2006" xmlns:p14="http://schemas.microsoft.com/office/powerpoint/2010/main">
    <mc:Choice Requires="p14">
      <p:transition spd="slow" p14:dur="2000" advTm="38715"/>
    </mc:Choice>
    <mc:Fallback xmlns="">
      <p:transition spd="slow" advTm="3871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ubrik 1"/>
          <p:cNvSpPr>
            <a:spLocks noGrp="1"/>
          </p:cNvSpPr>
          <p:nvPr>
            <p:ph type="title"/>
          </p:nvPr>
        </p:nvSpPr>
        <p:spPr>
          <a:xfrm>
            <a:off x="517397" y="465516"/>
            <a:ext cx="3244514" cy="3618402"/>
          </a:xfrm>
        </p:spPr>
        <p:txBody>
          <a:bodyPr>
            <a:normAutofit fontScale="90000"/>
          </a:bodyPr>
          <a:lstStyle/>
          <a:p>
            <a:pPr algn="ctr"/>
            <a:r>
              <a:rPr lang="en-US" sz="2800" u="sng" dirty="0" err="1">
                <a:solidFill>
                  <a:schemeClr val="bg1"/>
                </a:solidFill>
              </a:rPr>
              <a:t>Hur</a:t>
            </a:r>
            <a:r>
              <a:rPr lang="en-US" sz="2800" u="sng" dirty="0">
                <a:solidFill>
                  <a:schemeClr val="bg1"/>
                </a:solidFill>
              </a:rPr>
              <a:t> </a:t>
            </a:r>
            <a:r>
              <a:rPr lang="en-US" sz="2800" u="sng" dirty="0" err="1">
                <a:solidFill>
                  <a:schemeClr val="bg1"/>
                </a:solidFill>
              </a:rPr>
              <a:t>hittar</a:t>
            </a:r>
            <a:r>
              <a:rPr lang="en-US" sz="2800" u="sng" dirty="0">
                <a:solidFill>
                  <a:schemeClr val="bg1"/>
                </a:solidFill>
              </a:rPr>
              <a:t> de mail </a:t>
            </a:r>
            <a:r>
              <a:rPr lang="en-US" sz="2800" u="sng" dirty="0" err="1">
                <a:solidFill>
                  <a:schemeClr val="bg1"/>
                </a:solidFill>
              </a:rPr>
              <a:t>adresserna</a:t>
            </a:r>
            <a:r>
              <a:rPr lang="en-US" sz="2800" u="sng" dirty="0">
                <a:solidFill>
                  <a:schemeClr val="bg1"/>
                </a:solidFill>
              </a:rPr>
              <a:t>? </a:t>
            </a:r>
            <a:br>
              <a:rPr lang="en-US" sz="2800" u="sng" dirty="0">
                <a:solidFill>
                  <a:schemeClr val="bg1"/>
                </a:solidFill>
              </a:rPr>
            </a:br>
            <a:br>
              <a:rPr lang="en-US" sz="2800" u="sng" dirty="0">
                <a:solidFill>
                  <a:schemeClr val="bg1"/>
                </a:solidFill>
              </a:rPr>
            </a:br>
            <a:r>
              <a:rPr lang="en-US" sz="2000" dirty="0">
                <a:solidFill>
                  <a:schemeClr val="bg1"/>
                </a:solidFill>
              </a:rPr>
              <a:t>- 773 million </a:t>
            </a:r>
            <a:r>
              <a:rPr lang="en-US" sz="2000" dirty="0" err="1">
                <a:solidFill>
                  <a:schemeClr val="bg1"/>
                </a:solidFill>
              </a:rPr>
              <a:t>mailadresser</a:t>
            </a:r>
            <a:r>
              <a:rPr lang="en-US" sz="2000" dirty="0">
                <a:solidFill>
                  <a:schemeClr val="bg1"/>
                </a:solidFill>
              </a:rPr>
              <a:t>, 22 </a:t>
            </a:r>
            <a:r>
              <a:rPr lang="en-US" sz="2000" dirty="0" err="1">
                <a:solidFill>
                  <a:schemeClr val="bg1"/>
                </a:solidFill>
              </a:rPr>
              <a:t>miljoner</a:t>
            </a:r>
            <a:r>
              <a:rPr lang="en-US" sz="2000" dirty="0">
                <a:solidFill>
                  <a:schemeClr val="bg1"/>
                </a:solidFill>
              </a:rPr>
              <a:t> med </a:t>
            </a:r>
            <a:r>
              <a:rPr lang="en-US" sz="2000" dirty="0" err="1">
                <a:solidFill>
                  <a:schemeClr val="bg1"/>
                </a:solidFill>
              </a:rPr>
              <a:t>lösenord</a:t>
            </a:r>
            <a:r>
              <a:rPr lang="en-US" sz="2000" dirty="0">
                <a:solidFill>
                  <a:schemeClr val="bg1"/>
                </a:solidFill>
              </a:rPr>
              <a:t>. </a:t>
            </a:r>
            <a:br>
              <a:rPr lang="en-US" sz="2000" dirty="0">
                <a:solidFill>
                  <a:schemeClr val="bg1"/>
                </a:solidFill>
              </a:rPr>
            </a:br>
            <a:r>
              <a:rPr lang="en-US" sz="2000" dirty="0">
                <a:solidFill>
                  <a:schemeClr val="bg1"/>
                </a:solidFill>
              </a:rPr>
              <a:t>- 16,558,798 </a:t>
            </a:r>
            <a:r>
              <a:rPr lang="en-US" sz="2000" dirty="0" err="1">
                <a:solidFill>
                  <a:schemeClr val="bg1"/>
                </a:solidFill>
              </a:rPr>
              <a:t>Svenska</a:t>
            </a:r>
            <a:r>
              <a:rPr lang="en-US" sz="2000" dirty="0">
                <a:solidFill>
                  <a:schemeClr val="bg1"/>
                </a:solidFill>
              </a:rPr>
              <a:t> </a:t>
            </a:r>
            <a:r>
              <a:rPr lang="en-US" sz="2000" dirty="0" err="1">
                <a:solidFill>
                  <a:schemeClr val="bg1"/>
                </a:solidFill>
              </a:rPr>
              <a:t>mailadresser</a:t>
            </a:r>
            <a:br>
              <a:rPr lang="sv-SE" sz="2800" dirty="0">
                <a:solidFill>
                  <a:schemeClr val="bg1"/>
                </a:solidFill>
              </a:rPr>
            </a:br>
            <a:br>
              <a:rPr lang="en-US" sz="800" dirty="0">
                <a:solidFill>
                  <a:schemeClr val="bg1"/>
                </a:solidFill>
              </a:rPr>
            </a:br>
            <a:r>
              <a:rPr lang="sv-SE" sz="800" u="sng" dirty="0">
                <a:solidFill>
                  <a:schemeClr val="bg1"/>
                </a:solidFill>
                <a:hlinkClick r:id="rId3"/>
              </a:rPr>
              <a:t>https://www.bankinfosecurity.com/blogs/data-breach-collection-contains-773-million-unique-emails-p-2713</a:t>
            </a:r>
            <a:br>
              <a:rPr lang="sv-SE" sz="800" dirty="0">
                <a:solidFill>
                  <a:schemeClr val="bg1"/>
                </a:solidFill>
              </a:rPr>
            </a:br>
            <a:r>
              <a:rPr lang="sv-SE" sz="800" u="sng" dirty="0">
                <a:solidFill>
                  <a:schemeClr val="bg1"/>
                </a:solidFill>
                <a:hlinkClick r:id="rId4"/>
              </a:rPr>
              <a:t>https://blog.defentry.com/blog/collection-1-defentry-has-the-file-and-here-is-what-we-found</a:t>
            </a:r>
            <a:r>
              <a:rPr lang="sv-SE" sz="800" u="sng" dirty="0">
                <a:solidFill>
                  <a:schemeClr val="bg1"/>
                </a:solidFill>
              </a:rPr>
              <a:t> </a:t>
            </a:r>
            <a:br>
              <a:rPr lang="sv-SE" sz="3600" dirty="0">
                <a:solidFill>
                  <a:schemeClr val="bg1"/>
                </a:solidFill>
              </a:rPr>
            </a:br>
            <a:br>
              <a:rPr lang="sv-SE" sz="2800" dirty="0">
                <a:solidFill>
                  <a:schemeClr val="tx1"/>
                </a:solidFill>
              </a:rPr>
            </a:br>
            <a:endParaRPr lang="sv-SE" sz="2800" dirty="0">
              <a:solidFill>
                <a:schemeClr val="tx1"/>
              </a:solidFill>
            </a:endParaRPr>
          </a:p>
        </p:txBody>
      </p:sp>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8054" y="457710"/>
            <a:ext cx="3240360" cy="4202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4343684"/>
      </p:ext>
    </p:extLst>
  </p:cSld>
  <p:clrMapOvr>
    <a:masterClrMapping/>
  </p:clrMapOvr>
  <mc:AlternateContent xmlns:mc="http://schemas.openxmlformats.org/markup-compatibility/2006" xmlns:p14="http://schemas.microsoft.com/office/powerpoint/2010/main">
    <mc:Choice Requires="p14">
      <p:transition spd="slow" p14:dur="2000" advTm="205388"/>
    </mc:Choice>
    <mc:Fallback xmlns="">
      <p:transition spd="slow" advTm="20538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sz="quarter"/>
          </p:nvPr>
        </p:nvSpPr>
        <p:spPr>
          <a:xfrm>
            <a:off x="685800" y="249493"/>
            <a:ext cx="7772400" cy="594066"/>
          </a:xfrm>
        </p:spPr>
        <p:txBody>
          <a:bodyPr/>
          <a:lstStyle/>
          <a:p>
            <a:pPr algn="ctr"/>
            <a:r>
              <a:rPr lang="sv-SE" sz="3200" dirty="0">
                <a:solidFill>
                  <a:schemeClr val="bg1"/>
                </a:solidFill>
              </a:rPr>
              <a:t>Traditionell </a:t>
            </a:r>
            <a:r>
              <a:rPr lang="sv-SE" sz="3200" dirty="0" err="1">
                <a:solidFill>
                  <a:schemeClr val="bg1"/>
                </a:solidFill>
              </a:rPr>
              <a:t>Phishing</a:t>
            </a:r>
            <a:endParaRPr lang="sv-SE" sz="3200" dirty="0">
              <a:solidFill>
                <a:schemeClr val="bg1"/>
              </a:solidFill>
            </a:endParaRPr>
          </a:p>
        </p:txBody>
      </p:sp>
      <p:pic>
        <p:nvPicPr>
          <p:cNvPr id="3" name="Picture 11"/>
          <p:cNvPicPr>
            <a:picLocks noChangeAspect="1" noChangeArrowheads="1"/>
          </p:cNvPicPr>
          <p:nvPr/>
        </p:nvPicPr>
        <p:blipFill>
          <a:blip r:embed="rId2" cstate="print"/>
          <a:srcRect/>
          <a:stretch>
            <a:fillRect/>
          </a:stretch>
        </p:blipFill>
        <p:spPr bwMode="auto">
          <a:xfrm>
            <a:off x="517396" y="843558"/>
            <a:ext cx="4287382" cy="3456217"/>
          </a:xfrm>
          <a:prstGeom prst="rect">
            <a:avLst/>
          </a:prstGeom>
          <a:noFill/>
        </p:spPr>
      </p:pic>
      <p:pic>
        <p:nvPicPr>
          <p:cNvPr id="4" name="Picture 12"/>
          <p:cNvPicPr>
            <a:picLocks noChangeAspect="1" noChangeArrowheads="1"/>
          </p:cNvPicPr>
          <p:nvPr/>
        </p:nvPicPr>
        <p:blipFill>
          <a:blip r:embed="rId3" cstate="print"/>
          <a:srcRect/>
          <a:stretch>
            <a:fillRect/>
          </a:stretch>
        </p:blipFill>
        <p:spPr bwMode="auto">
          <a:xfrm>
            <a:off x="4904345" y="843558"/>
            <a:ext cx="3583692" cy="3348372"/>
          </a:xfrm>
          <a:prstGeom prst="rect">
            <a:avLst/>
          </a:prstGeom>
          <a:noFill/>
        </p:spPr>
      </p:pic>
    </p:spTree>
    <p:extLst>
      <p:ext uri="{BB962C8B-B14F-4D97-AF65-F5344CB8AC3E}">
        <p14:creationId xmlns:p14="http://schemas.microsoft.com/office/powerpoint/2010/main" val="396747333"/>
      </p:ext>
    </p:extLst>
  </p:cSld>
  <p:clrMapOvr>
    <a:masterClrMapping/>
  </p:clrMapOvr>
  <mc:AlternateContent xmlns:mc="http://schemas.openxmlformats.org/markup-compatibility/2006" xmlns:p14="http://schemas.microsoft.com/office/powerpoint/2010/main">
    <mc:Choice Requires="p14">
      <p:transition spd="slow" p14:dur="2000" advTm="39573"/>
    </mc:Choice>
    <mc:Fallback xmlns="">
      <p:transition spd="slow" advTm="3957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5" descr="En bild som visar text&#10;&#10;Automatiskt genererad beskriv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95486"/>
            <a:ext cx="3220472" cy="243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Bildobjekt 4" descr="En bild som visar text&#10;&#10;Automatiskt genererad beskrivn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626285"/>
            <a:ext cx="3220472" cy="224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Bildobjekt 3" descr="En bild som visar text&#10;&#10;Automatiskt genererad beskrivn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95486"/>
            <a:ext cx="3589320" cy="243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Bildobjekt 1" descr="En bild som visar text&#10;&#10;Automatiskt genererad beskrivn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2626285"/>
            <a:ext cx="3589320" cy="247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7907216"/>
      </p:ext>
    </p:extLst>
  </p:cSld>
  <p:clrMapOvr>
    <a:masterClrMapping/>
  </p:clrMapOvr>
  <mc:AlternateContent xmlns:mc="http://schemas.openxmlformats.org/markup-compatibility/2006" xmlns:p14="http://schemas.microsoft.com/office/powerpoint/2010/main">
    <mc:Choice Requires="p14">
      <p:transition spd="slow" p14:dur="2000" advTm="59946"/>
    </mc:Choice>
    <mc:Fallback xmlns="">
      <p:transition spd="slow" advTm="5994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5024" y="951570"/>
            <a:ext cx="6458563" cy="3348372"/>
          </a:xfrm>
          <a:prstGeom prst="rect">
            <a:avLst/>
          </a:prstGeom>
          <a:noFill/>
          <a:ln>
            <a:noFill/>
          </a:ln>
        </p:spPr>
      </p:pic>
      <p:sp>
        <p:nvSpPr>
          <p:cNvPr id="3" name="Rubrik 2"/>
          <p:cNvSpPr>
            <a:spLocks noGrp="1"/>
          </p:cNvSpPr>
          <p:nvPr>
            <p:ph type="ctrTitle" sz="quarter"/>
          </p:nvPr>
        </p:nvSpPr>
        <p:spPr>
          <a:xfrm>
            <a:off x="685800" y="195487"/>
            <a:ext cx="7772400" cy="648072"/>
          </a:xfrm>
        </p:spPr>
        <p:txBody>
          <a:bodyPr/>
          <a:lstStyle/>
          <a:p>
            <a:pPr algn="ctr"/>
            <a:r>
              <a:rPr lang="sv-SE" sz="2800" dirty="0" err="1">
                <a:solidFill>
                  <a:schemeClr val="bg1"/>
                </a:solidFill>
              </a:rPr>
              <a:t>Spear</a:t>
            </a:r>
            <a:r>
              <a:rPr lang="sv-SE" sz="2800" dirty="0">
                <a:solidFill>
                  <a:schemeClr val="bg1"/>
                </a:solidFill>
              </a:rPr>
              <a:t> </a:t>
            </a:r>
            <a:r>
              <a:rPr lang="sv-SE" sz="2800" dirty="0" err="1">
                <a:solidFill>
                  <a:schemeClr val="bg1"/>
                </a:solidFill>
              </a:rPr>
              <a:t>Phishing</a:t>
            </a:r>
            <a:r>
              <a:rPr lang="sv-SE" sz="2800" dirty="0">
                <a:solidFill>
                  <a:schemeClr val="bg1"/>
                </a:solidFill>
              </a:rPr>
              <a:t> – Riktad verksamhet</a:t>
            </a:r>
          </a:p>
        </p:txBody>
      </p:sp>
    </p:spTree>
    <p:extLst>
      <p:ext uri="{BB962C8B-B14F-4D97-AF65-F5344CB8AC3E}">
        <p14:creationId xmlns:p14="http://schemas.microsoft.com/office/powerpoint/2010/main" val="99156914"/>
      </p:ext>
    </p:extLst>
  </p:cSld>
  <p:clrMapOvr>
    <a:masterClrMapping/>
  </p:clrMapOvr>
  <mc:AlternateContent xmlns:mc="http://schemas.openxmlformats.org/markup-compatibility/2006" xmlns:p14="http://schemas.microsoft.com/office/powerpoint/2010/main">
    <mc:Choice Requires="p14">
      <p:transition spd="slow" p14:dur="2000" advTm="110831"/>
    </mc:Choice>
    <mc:Fallback xmlns="">
      <p:transition spd="slow" advTm="11083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7" name="Picture 5"/>
          <p:cNvPicPr>
            <a:picLocks noChangeAspect="1" noChangeArrowheads="1"/>
          </p:cNvPicPr>
          <p:nvPr/>
        </p:nvPicPr>
        <p:blipFill>
          <a:blip r:embed="rId2" cstate="print"/>
          <a:srcRect/>
          <a:stretch>
            <a:fillRect/>
          </a:stretch>
        </p:blipFill>
        <p:spPr bwMode="auto">
          <a:xfrm>
            <a:off x="2509841" y="889710"/>
            <a:ext cx="3646336" cy="3871601"/>
          </a:xfrm>
          <a:prstGeom prst="rect">
            <a:avLst/>
          </a:prstGeom>
          <a:noFill/>
          <a:ln w="9525" cap="flat" cmpd="sng">
            <a:noFill/>
            <a:prstDash val="solid"/>
            <a:miter lim="800000"/>
            <a:headEnd/>
            <a:tailEnd/>
          </a:ln>
        </p:spPr>
      </p:pic>
      <p:sp>
        <p:nvSpPr>
          <p:cNvPr id="2" name="textruta 1"/>
          <p:cNvSpPr txBox="1"/>
          <p:nvPr/>
        </p:nvSpPr>
        <p:spPr>
          <a:xfrm>
            <a:off x="251520" y="195486"/>
            <a:ext cx="8640960" cy="830997"/>
          </a:xfrm>
          <a:prstGeom prst="rect">
            <a:avLst/>
          </a:prstGeom>
          <a:noFill/>
        </p:spPr>
        <p:txBody>
          <a:bodyPr wrap="square" rtlCol="0">
            <a:spAutoFit/>
          </a:bodyPr>
          <a:lstStyle/>
          <a:p>
            <a:pPr algn="ctr"/>
            <a:r>
              <a:rPr lang="sv-SE" sz="2400" b="1" dirty="0">
                <a:solidFill>
                  <a:schemeClr val="bg1"/>
                </a:solidFill>
              </a:rPr>
              <a:t>Konversation</a:t>
            </a:r>
            <a:r>
              <a:rPr lang="sv-SE" sz="2400" dirty="0">
                <a:solidFill>
                  <a:schemeClr val="bg1"/>
                </a:solidFill>
              </a:rPr>
              <a:t> </a:t>
            </a:r>
            <a:r>
              <a:rPr lang="sv-SE" sz="2400" b="1" dirty="0">
                <a:solidFill>
                  <a:schemeClr val="bg1"/>
                </a:solidFill>
              </a:rPr>
              <a:t>i messinger - Genomtänkt strategi !</a:t>
            </a:r>
          </a:p>
          <a:p>
            <a:pPr algn="ctr"/>
            <a:endParaRPr lang="sv-SE" sz="2400" b="1" dirty="0">
              <a:solidFill>
                <a:schemeClr val="bg1"/>
              </a:solidFill>
            </a:endParaRPr>
          </a:p>
        </p:txBody>
      </p:sp>
      <p:sp>
        <p:nvSpPr>
          <p:cNvPr id="3" name="textruta 2"/>
          <p:cNvSpPr txBox="1"/>
          <p:nvPr/>
        </p:nvSpPr>
        <p:spPr>
          <a:xfrm>
            <a:off x="323528" y="1995686"/>
            <a:ext cx="1430200" cy="246221"/>
          </a:xfrm>
          <a:prstGeom prst="rect">
            <a:avLst/>
          </a:prstGeom>
          <a:noFill/>
          <a:ln w="25400">
            <a:solidFill>
              <a:schemeClr val="bg1"/>
            </a:solidFill>
          </a:ln>
        </p:spPr>
        <p:txBody>
          <a:bodyPr wrap="none" rtlCol="0">
            <a:spAutoFit/>
          </a:bodyPr>
          <a:lstStyle/>
          <a:p>
            <a:r>
              <a:rPr lang="sv-SE" sz="1000" dirty="0" err="1">
                <a:solidFill>
                  <a:schemeClr val="bg1"/>
                </a:solidFill>
              </a:rPr>
              <a:t>Avatar</a:t>
            </a:r>
            <a:r>
              <a:rPr lang="sv-SE" sz="1000" dirty="0">
                <a:solidFill>
                  <a:schemeClr val="bg1"/>
                </a:solidFill>
              </a:rPr>
              <a:t> – rätt varumärke</a:t>
            </a:r>
          </a:p>
        </p:txBody>
      </p:sp>
      <p:cxnSp>
        <p:nvCxnSpPr>
          <p:cNvPr id="5" name="Rak pil 4"/>
          <p:cNvCxnSpPr>
            <a:stCxn id="3" idx="3"/>
          </p:cNvCxnSpPr>
          <p:nvPr/>
        </p:nvCxnSpPr>
        <p:spPr>
          <a:xfrm>
            <a:off x="1753728" y="2118797"/>
            <a:ext cx="756113"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ruta 7"/>
          <p:cNvSpPr txBox="1"/>
          <p:nvPr/>
        </p:nvSpPr>
        <p:spPr>
          <a:xfrm>
            <a:off x="6732240" y="889710"/>
            <a:ext cx="1944216" cy="246221"/>
          </a:xfrm>
          <a:prstGeom prst="rect">
            <a:avLst/>
          </a:prstGeom>
          <a:noFill/>
          <a:ln w="25400">
            <a:solidFill>
              <a:schemeClr val="bg1"/>
            </a:solidFill>
          </a:ln>
        </p:spPr>
        <p:txBody>
          <a:bodyPr wrap="square" rtlCol="0">
            <a:spAutoFit/>
          </a:bodyPr>
          <a:lstStyle/>
          <a:p>
            <a:r>
              <a:rPr lang="sv-SE" sz="1000" dirty="0">
                <a:solidFill>
                  <a:schemeClr val="bg1"/>
                </a:solidFill>
              </a:rPr>
              <a:t>Trygg igenkänd avsändare</a:t>
            </a:r>
          </a:p>
        </p:txBody>
      </p:sp>
      <p:cxnSp>
        <p:nvCxnSpPr>
          <p:cNvPr id="10" name="Rak pil 9"/>
          <p:cNvCxnSpPr>
            <a:stCxn id="8" idx="1"/>
          </p:cNvCxnSpPr>
          <p:nvPr/>
        </p:nvCxnSpPr>
        <p:spPr>
          <a:xfrm flipH="1" flipV="1">
            <a:off x="5580113" y="1012820"/>
            <a:ext cx="1152127"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ruta 11"/>
          <p:cNvSpPr txBox="1"/>
          <p:nvPr/>
        </p:nvSpPr>
        <p:spPr>
          <a:xfrm>
            <a:off x="6732240" y="1268854"/>
            <a:ext cx="1944216" cy="246221"/>
          </a:xfrm>
          <a:prstGeom prst="rect">
            <a:avLst/>
          </a:prstGeom>
          <a:noFill/>
          <a:ln w="25400">
            <a:solidFill>
              <a:schemeClr val="bg1"/>
            </a:solidFill>
          </a:ln>
        </p:spPr>
        <p:txBody>
          <a:bodyPr wrap="square" rtlCol="0">
            <a:spAutoFit/>
          </a:bodyPr>
          <a:lstStyle/>
          <a:p>
            <a:r>
              <a:rPr lang="sv-SE" sz="1000" dirty="0">
                <a:solidFill>
                  <a:schemeClr val="bg1"/>
                </a:solidFill>
              </a:rPr>
              <a:t>Länge sedan – lätt att glömma</a:t>
            </a:r>
          </a:p>
        </p:txBody>
      </p:sp>
      <p:sp>
        <p:nvSpPr>
          <p:cNvPr id="14" name="textruta 13"/>
          <p:cNvSpPr txBox="1"/>
          <p:nvPr/>
        </p:nvSpPr>
        <p:spPr>
          <a:xfrm>
            <a:off x="6732240" y="1758117"/>
            <a:ext cx="1944216" cy="246221"/>
          </a:xfrm>
          <a:prstGeom prst="rect">
            <a:avLst/>
          </a:prstGeom>
          <a:noFill/>
          <a:ln w="25400">
            <a:solidFill>
              <a:schemeClr val="bg1"/>
            </a:solidFill>
          </a:ln>
        </p:spPr>
        <p:txBody>
          <a:bodyPr wrap="square" rtlCol="0">
            <a:spAutoFit/>
          </a:bodyPr>
          <a:lstStyle/>
          <a:p>
            <a:r>
              <a:rPr lang="sv-SE" sz="1000" dirty="0">
                <a:solidFill>
                  <a:schemeClr val="bg1"/>
                </a:solidFill>
              </a:rPr>
              <a:t>Inte iögonfallande hög summa</a:t>
            </a:r>
          </a:p>
        </p:txBody>
      </p:sp>
      <p:cxnSp>
        <p:nvCxnSpPr>
          <p:cNvPr id="16" name="Rak pil 15"/>
          <p:cNvCxnSpPr>
            <a:stCxn id="14" idx="1"/>
          </p:cNvCxnSpPr>
          <p:nvPr/>
        </p:nvCxnSpPr>
        <p:spPr>
          <a:xfrm flipH="1">
            <a:off x="5732513" y="1881228"/>
            <a:ext cx="99972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Vinklad  32"/>
          <p:cNvCxnSpPr>
            <a:stCxn id="12" idx="1"/>
          </p:cNvCxnSpPr>
          <p:nvPr/>
        </p:nvCxnSpPr>
        <p:spPr>
          <a:xfrm rot="10800000" flipV="1">
            <a:off x="4139952" y="1391965"/>
            <a:ext cx="2592288" cy="252972"/>
          </a:xfrm>
          <a:prstGeom prst="bentConnector3">
            <a:avLst>
              <a:gd name="adj1" fmla="val 9997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textruta 39"/>
          <p:cNvSpPr txBox="1"/>
          <p:nvPr/>
        </p:nvSpPr>
        <p:spPr>
          <a:xfrm>
            <a:off x="6874296" y="3922726"/>
            <a:ext cx="1802160" cy="400110"/>
          </a:xfrm>
          <a:prstGeom prst="rect">
            <a:avLst/>
          </a:prstGeom>
          <a:noFill/>
          <a:ln w="25400">
            <a:solidFill>
              <a:schemeClr val="bg1"/>
            </a:solidFill>
          </a:ln>
        </p:spPr>
        <p:txBody>
          <a:bodyPr wrap="square" rtlCol="0">
            <a:spAutoFit/>
          </a:bodyPr>
          <a:lstStyle/>
          <a:p>
            <a:r>
              <a:rPr lang="sv-SE" sz="1000" dirty="0">
                <a:solidFill>
                  <a:schemeClr val="bg1"/>
                </a:solidFill>
              </a:rPr>
              <a:t>Identifiera dig med </a:t>
            </a:r>
            <a:r>
              <a:rPr lang="sv-SE" sz="1000" dirty="0" err="1">
                <a:solidFill>
                  <a:schemeClr val="bg1"/>
                </a:solidFill>
              </a:rPr>
              <a:t>BankID</a:t>
            </a:r>
            <a:r>
              <a:rPr lang="sv-SE" sz="1000" dirty="0">
                <a:solidFill>
                  <a:schemeClr val="bg1"/>
                </a:solidFill>
              </a:rPr>
              <a:t> så du inte är en bedragare</a:t>
            </a:r>
          </a:p>
        </p:txBody>
      </p:sp>
      <p:cxnSp>
        <p:nvCxnSpPr>
          <p:cNvPr id="41" name="Rak pil 40"/>
          <p:cNvCxnSpPr>
            <a:stCxn id="40" idx="1"/>
          </p:cNvCxnSpPr>
          <p:nvPr/>
        </p:nvCxnSpPr>
        <p:spPr>
          <a:xfrm flipH="1">
            <a:off x="5722170" y="4122781"/>
            <a:ext cx="115212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99674"/>
      </p:ext>
    </p:extLst>
  </p:cSld>
  <p:clrMapOvr>
    <a:masterClrMapping/>
  </p:clrMapOvr>
  <mc:AlternateContent xmlns:mc="http://schemas.openxmlformats.org/markup-compatibility/2006" xmlns:p14="http://schemas.microsoft.com/office/powerpoint/2010/main">
    <mc:Choice Requires="p14">
      <p:transition spd="slow" p14:dur="2000" advTm="81023"/>
    </mc:Choice>
    <mc:Fallback xmlns="">
      <p:transition spd="slow" advTm="8102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p:cNvPicPr>
            <a:picLocks noChangeAspect="1" noChangeArrowheads="1"/>
          </p:cNvPicPr>
          <p:nvPr/>
        </p:nvPicPr>
        <p:blipFill>
          <a:blip r:embed="rId2" cstate="print"/>
          <a:srcRect/>
          <a:stretch>
            <a:fillRect/>
          </a:stretch>
        </p:blipFill>
        <p:spPr bwMode="auto">
          <a:xfrm>
            <a:off x="1540614" y="303498"/>
            <a:ext cx="5990596" cy="4482498"/>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3670742670"/>
      </p:ext>
    </p:extLst>
  </p:cSld>
  <p:clrMapOvr>
    <a:masterClrMapping/>
  </p:clrMapOvr>
  <mc:AlternateContent xmlns:mc="http://schemas.openxmlformats.org/markup-compatibility/2006" xmlns:p14="http://schemas.microsoft.com/office/powerpoint/2010/main">
    <mc:Choice Requires="p14">
      <p:transition spd="slow" p14:dur="2000" advTm="33859"/>
    </mc:Choice>
    <mc:Fallback xmlns="">
      <p:transition spd="slow" advTm="3385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3" name="Picture 3"/>
          <p:cNvPicPr>
            <a:picLocks noChangeAspect="1" noChangeArrowheads="1"/>
          </p:cNvPicPr>
          <p:nvPr/>
        </p:nvPicPr>
        <p:blipFill>
          <a:blip r:embed="rId2" cstate="print"/>
          <a:srcRect/>
          <a:stretch>
            <a:fillRect/>
          </a:stretch>
        </p:blipFill>
        <p:spPr bwMode="auto">
          <a:xfrm>
            <a:off x="1763690" y="410743"/>
            <a:ext cx="5545446" cy="4267241"/>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3214867850"/>
      </p:ext>
    </p:extLst>
  </p:cSld>
  <p:clrMapOvr>
    <a:masterClrMapping/>
  </p:clrMapOvr>
  <mc:AlternateContent xmlns:mc="http://schemas.openxmlformats.org/markup-compatibility/2006" xmlns:p14="http://schemas.microsoft.com/office/powerpoint/2010/main">
    <mc:Choice Requires="p14">
      <p:transition spd="slow" p14:dur="2000" advTm="13733"/>
    </mc:Choice>
    <mc:Fallback xmlns="">
      <p:transition spd="slow" advTm="1373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691680" y="1221600"/>
            <a:ext cx="5472608" cy="2862322"/>
          </a:xfrm>
          <a:prstGeom prst="rect">
            <a:avLst/>
          </a:prstGeom>
          <a:noFill/>
        </p:spPr>
        <p:txBody>
          <a:bodyPr wrap="square" rtlCol="0">
            <a:spAutoFit/>
          </a:bodyPr>
          <a:lstStyle/>
          <a:p>
            <a:r>
              <a:rPr lang="sv-SE" sz="3600" dirty="0">
                <a:solidFill>
                  <a:schemeClr val="bg1"/>
                </a:solidFill>
              </a:rPr>
              <a:t>90.000 kr som denne säkert hade andra planer för försvann….</a:t>
            </a:r>
          </a:p>
          <a:p>
            <a:endParaRPr lang="sv-SE" sz="3600" dirty="0">
              <a:solidFill>
                <a:schemeClr val="bg1"/>
              </a:solidFill>
            </a:endParaRPr>
          </a:p>
          <a:p>
            <a:r>
              <a:rPr lang="sv-SE" dirty="0">
                <a:solidFill>
                  <a:schemeClr val="bg1"/>
                </a:solidFill>
              </a:rPr>
              <a:t>Efter detta har </a:t>
            </a:r>
            <a:r>
              <a:rPr lang="sv-SE" dirty="0" err="1">
                <a:solidFill>
                  <a:schemeClr val="bg1"/>
                </a:solidFill>
              </a:rPr>
              <a:t>copycats</a:t>
            </a:r>
            <a:r>
              <a:rPr lang="sv-SE" dirty="0">
                <a:solidFill>
                  <a:schemeClr val="bg1"/>
                </a:solidFill>
              </a:rPr>
              <a:t> fortsatt med ett flertal banker</a:t>
            </a:r>
          </a:p>
        </p:txBody>
      </p:sp>
    </p:spTree>
    <p:extLst>
      <p:ext uri="{BB962C8B-B14F-4D97-AF65-F5344CB8AC3E}">
        <p14:creationId xmlns:p14="http://schemas.microsoft.com/office/powerpoint/2010/main" val="2285983793"/>
      </p:ext>
    </p:extLst>
  </p:cSld>
  <p:clrMapOvr>
    <a:masterClrMapping/>
  </p:clrMapOvr>
  <mc:AlternateContent xmlns:mc="http://schemas.openxmlformats.org/markup-compatibility/2006" xmlns:p14="http://schemas.microsoft.com/office/powerpoint/2010/main">
    <mc:Choice Requires="p14">
      <p:transition spd="slow" p14:dur="2000" advTm="33946"/>
    </mc:Choice>
    <mc:Fallback xmlns="">
      <p:transition spd="slow" advTm="3394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ubrik 1"/>
          <p:cNvSpPr>
            <a:spLocks noGrp="1"/>
          </p:cNvSpPr>
          <p:nvPr>
            <p:ph type="title" idx="4294967295"/>
          </p:nvPr>
        </p:nvSpPr>
        <p:spPr>
          <a:xfrm>
            <a:off x="0" y="1"/>
            <a:ext cx="9144000" cy="5143501"/>
          </a:xfrm>
        </p:spPr>
        <p:txBody>
          <a:bodyPr>
            <a:normAutofit/>
          </a:bodyPr>
          <a:lstStyle/>
          <a:p>
            <a:r>
              <a:rPr lang="sv-SE" altLang="sv-SE" dirty="0">
                <a:solidFill>
                  <a:schemeClr val="bg1"/>
                </a:solidFill>
              </a:rPr>
              <a:t>Är Cyberbrott ett problem?</a:t>
            </a:r>
            <a:br>
              <a:rPr lang="sv-SE" altLang="sv-SE" dirty="0">
                <a:solidFill>
                  <a:schemeClr val="bg1"/>
                </a:solidFill>
              </a:rPr>
            </a:br>
            <a:br>
              <a:rPr lang="sv-SE" altLang="sv-SE" dirty="0">
                <a:solidFill>
                  <a:schemeClr val="bg1"/>
                </a:solidFill>
              </a:rPr>
            </a:br>
            <a:r>
              <a:rPr lang="sv-SE" altLang="sv-SE" sz="2400" dirty="0">
                <a:solidFill>
                  <a:schemeClr val="bg1"/>
                </a:solidFill>
              </a:rPr>
              <a:t>Låt oss titta på en del av brottsligheten på nätet, exempelvis Bedrägerier.</a:t>
            </a:r>
            <a:br>
              <a:rPr lang="sv-SE" altLang="sv-SE" sz="2200" dirty="0">
                <a:solidFill>
                  <a:schemeClr val="bg1"/>
                </a:solidFill>
              </a:rPr>
            </a:br>
            <a:r>
              <a:rPr lang="sv-SE" altLang="sv-SE" sz="2200" dirty="0">
                <a:solidFill>
                  <a:schemeClr val="bg1"/>
                </a:solidFill>
              </a:rPr>
              <a:t>      </a:t>
            </a:r>
            <a:br>
              <a:rPr lang="sv-SE" altLang="sv-SE" sz="2200" dirty="0">
                <a:solidFill>
                  <a:srgbClr val="00B0F0"/>
                </a:solidFill>
              </a:rPr>
            </a:br>
            <a:br>
              <a:rPr lang="sv-SE" altLang="sv-SE" sz="2200" dirty="0">
                <a:solidFill>
                  <a:schemeClr val="tx1"/>
                </a:solidFill>
              </a:rPr>
            </a:br>
            <a:br>
              <a:rPr lang="sv-SE" altLang="sv-SE" sz="2200" dirty="0">
                <a:solidFill>
                  <a:schemeClr val="tx1"/>
                </a:solidFill>
              </a:rPr>
            </a:br>
            <a:br>
              <a:rPr lang="sv-SE" altLang="sv-SE" sz="2200" dirty="0">
                <a:solidFill>
                  <a:schemeClr val="tx1"/>
                </a:solidFill>
              </a:rPr>
            </a:br>
            <a:endParaRPr lang="sv-SE" altLang="sv-SE" sz="2200" dirty="0">
              <a:solidFill>
                <a:schemeClr val="tx1"/>
              </a:solidFill>
            </a:endParaRPr>
          </a:p>
        </p:txBody>
      </p:sp>
    </p:spTree>
    <p:extLst>
      <p:ext uri="{BB962C8B-B14F-4D97-AF65-F5344CB8AC3E}">
        <p14:creationId xmlns:p14="http://schemas.microsoft.com/office/powerpoint/2010/main" val="3978139147"/>
      </p:ext>
    </p:extLst>
  </p:cSld>
  <p:clrMapOvr>
    <a:masterClrMapping/>
  </p:clrMapOvr>
  <p:transition advTm="17779">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3657" y="699542"/>
            <a:ext cx="2224558"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ruta 1"/>
          <p:cNvSpPr txBox="1"/>
          <p:nvPr/>
        </p:nvSpPr>
        <p:spPr>
          <a:xfrm>
            <a:off x="1547664" y="123478"/>
            <a:ext cx="4896544" cy="461665"/>
          </a:xfrm>
          <a:prstGeom prst="rect">
            <a:avLst/>
          </a:prstGeom>
          <a:noFill/>
        </p:spPr>
        <p:txBody>
          <a:bodyPr wrap="square" rtlCol="0">
            <a:spAutoFit/>
          </a:bodyPr>
          <a:lstStyle/>
          <a:p>
            <a:pPr algn="ctr"/>
            <a:r>
              <a:rPr lang="sv-SE" sz="2400" b="1" dirty="0" err="1">
                <a:solidFill>
                  <a:schemeClr val="bg1"/>
                </a:solidFill>
              </a:rPr>
              <a:t>Smishing</a:t>
            </a:r>
            <a:r>
              <a:rPr lang="sv-SE" sz="2400" b="1" dirty="0">
                <a:solidFill>
                  <a:schemeClr val="bg1"/>
                </a:solidFill>
              </a:rPr>
              <a:t> – Sms </a:t>
            </a:r>
            <a:r>
              <a:rPr lang="sv-SE" sz="2400" b="1" dirty="0" err="1">
                <a:solidFill>
                  <a:schemeClr val="bg1"/>
                </a:solidFill>
              </a:rPr>
              <a:t>phishing</a:t>
            </a:r>
            <a:endParaRPr lang="sv-SE" sz="2400" b="1" dirty="0">
              <a:solidFill>
                <a:schemeClr val="bg1"/>
              </a:solidFill>
            </a:endParaRPr>
          </a:p>
        </p:txBody>
      </p:sp>
      <p:sp>
        <p:nvSpPr>
          <p:cNvPr id="4" name="Rektangel 3"/>
          <p:cNvSpPr/>
          <p:nvPr/>
        </p:nvSpPr>
        <p:spPr bwMode="auto">
          <a:xfrm>
            <a:off x="4067944" y="915566"/>
            <a:ext cx="360040" cy="72008"/>
          </a:xfrm>
          <a:prstGeom prst="rect">
            <a:avLst/>
          </a:prstGeom>
          <a:solidFill>
            <a:schemeClr val="bg1"/>
          </a:solidFill>
          <a:ln w="12699"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43218533"/>
      </p:ext>
    </p:extLst>
  </p:cSld>
  <p:clrMapOvr>
    <a:masterClrMapping/>
  </p:clrMapOvr>
  <mc:AlternateContent xmlns:mc="http://schemas.openxmlformats.org/markup-compatibility/2006" xmlns:p14="http://schemas.microsoft.com/office/powerpoint/2010/main">
    <mc:Choice Requires="p14">
      <p:transition spd="slow" p14:dur="2000" advTm="40422"/>
    </mc:Choice>
    <mc:Fallback xmlns="">
      <p:transition spd="slow" advTm="4042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148" y="1131590"/>
            <a:ext cx="2522028" cy="351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0007" y="1131590"/>
            <a:ext cx="2452038" cy="351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ruta 1"/>
          <p:cNvSpPr txBox="1"/>
          <p:nvPr/>
        </p:nvSpPr>
        <p:spPr>
          <a:xfrm>
            <a:off x="5724128" y="1059582"/>
            <a:ext cx="2736304" cy="1754326"/>
          </a:xfrm>
          <a:prstGeom prst="rect">
            <a:avLst/>
          </a:prstGeom>
          <a:noFill/>
        </p:spPr>
        <p:txBody>
          <a:bodyPr wrap="square" rtlCol="0">
            <a:spAutoFit/>
          </a:bodyPr>
          <a:lstStyle/>
          <a:p>
            <a:r>
              <a:rPr lang="sv-SE" dirty="0">
                <a:solidFill>
                  <a:schemeClr val="bg1"/>
                </a:solidFill>
              </a:rPr>
              <a:t>Sms påstår att du inte betalt en faktura. För att se den måste du naturligtvis identifiera dig med </a:t>
            </a:r>
            <a:r>
              <a:rPr lang="sv-SE" dirty="0" err="1">
                <a:solidFill>
                  <a:schemeClr val="bg1"/>
                </a:solidFill>
              </a:rPr>
              <a:t>BankID</a:t>
            </a:r>
            <a:r>
              <a:rPr lang="sv-SE" dirty="0">
                <a:solidFill>
                  <a:schemeClr val="bg1"/>
                </a:solidFill>
              </a:rPr>
              <a:t> förstås.</a:t>
            </a:r>
          </a:p>
          <a:p>
            <a:r>
              <a:rPr lang="sv-SE" dirty="0">
                <a:solidFill>
                  <a:schemeClr val="bg1"/>
                </a:solidFill>
              </a:rPr>
              <a:t>Först personnummer…</a:t>
            </a:r>
          </a:p>
        </p:txBody>
      </p:sp>
    </p:spTree>
    <p:extLst>
      <p:ext uri="{BB962C8B-B14F-4D97-AF65-F5344CB8AC3E}">
        <p14:creationId xmlns:p14="http://schemas.microsoft.com/office/powerpoint/2010/main" val="987616412"/>
      </p:ext>
    </p:extLst>
  </p:cSld>
  <p:clrMapOvr>
    <a:masterClrMapping/>
  </p:clrMapOvr>
  <mc:AlternateContent xmlns:mc="http://schemas.openxmlformats.org/markup-compatibility/2006" xmlns:p14="http://schemas.microsoft.com/office/powerpoint/2010/main">
    <mc:Choice Requires="p14">
      <p:transition spd="slow" p14:dur="2000" advTm="44025"/>
    </mc:Choice>
    <mc:Fallback xmlns="">
      <p:transition spd="slow" advTm="4402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148" y="573528"/>
            <a:ext cx="2522028" cy="351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1463" y="573528"/>
            <a:ext cx="2452038" cy="351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7940" y="564111"/>
            <a:ext cx="2455851" cy="3532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ruta 1"/>
          <p:cNvSpPr txBox="1"/>
          <p:nvPr/>
        </p:nvSpPr>
        <p:spPr>
          <a:xfrm>
            <a:off x="6444208" y="564111"/>
            <a:ext cx="2232248" cy="646331"/>
          </a:xfrm>
          <a:prstGeom prst="rect">
            <a:avLst/>
          </a:prstGeom>
          <a:noFill/>
        </p:spPr>
        <p:txBody>
          <a:bodyPr wrap="square" rtlCol="0">
            <a:spAutoFit/>
          </a:bodyPr>
          <a:lstStyle/>
          <a:p>
            <a:r>
              <a:rPr lang="sv-SE" dirty="0">
                <a:solidFill>
                  <a:schemeClr val="bg1"/>
                </a:solidFill>
              </a:rPr>
              <a:t>Därefter </a:t>
            </a:r>
            <a:r>
              <a:rPr lang="sv-SE" dirty="0" err="1">
                <a:solidFill>
                  <a:schemeClr val="bg1"/>
                </a:solidFill>
              </a:rPr>
              <a:t>BankID</a:t>
            </a:r>
            <a:r>
              <a:rPr lang="sv-SE" dirty="0">
                <a:solidFill>
                  <a:schemeClr val="bg1"/>
                </a:solidFill>
              </a:rPr>
              <a:t> koden</a:t>
            </a:r>
          </a:p>
        </p:txBody>
      </p:sp>
    </p:spTree>
    <p:extLst>
      <p:ext uri="{BB962C8B-B14F-4D97-AF65-F5344CB8AC3E}">
        <p14:creationId xmlns:p14="http://schemas.microsoft.com/office/powerpoint/2010/main" val="4109086258"/>
      </p:ext>
    </p:extLst>
  </p:cSld>
  <p:clrMapOvr>
    <a:masterClrMapping/>
  </p:clrMapOvr>
  <mc:AlternateContent xmlns:mc="http://schemas.openxmlformats.org/markup-compatibility/2006" xmlns:p14="http://schemas.microsoft.com/office/powerpoint/2010/main">
    <mc:Choice Requires="p14">
      <p:transition spd="slow" p14:dur="2000" advTm="34051"/>
    </mc:Choice>
    <mc:Fallback xmlns="">
      <p:transition spd="slow" advTm="3405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148" y="573528"/>
            <a:ext cx="2522028" cy="351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1463" y="573528"/>
            <a:ext cx="2452038" cy="351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7940" y="564111"/>
            <a:ext cx="2455851" cy="3532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8401" y="573529"/>
            <a:ext cx="2468846" cy="3510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ruta 5"/>
          <p:cNvSpPr txBox="1"/>
          <p:nvPr/>
        </p:nvSpPr>
        <p:spPr>
          <a:xfrm>
            <a:off x="7560332" y="564111"/>
            <a:ext cx="1332148" cy="461665"/>
          </a:xfrm>
          <a:prstGeom prst="rect">
            <a:avLst/>
          </a:prstGeom>
          <a:noFill/>
        </p:spPr>
        <p:txBody>
          <a:bodyPr wrap="square" rtlCol="0">
            <a:spAutoFit/>
          </a:bodyPr>
          <a:lstStyle/>
          <a:p>
            <a:r>
              <a:rPr lang="sv-SE" sz="1200" dirty="0">
                <a:solidFill>
                  <a:schemeClr val="bg1"/>
                </a:solidFill>
              </a:rPr>
              <a:t>Tekniskt fel försök igen</a:t>
            </a:r>
          </a:p>
        </p:txBody>
      </p:sp>
    </p:spTree>
    <p:extLst>
      <p:ext uri="{BB962C8B-B14F-4D97-AF65-F5344CB8AC3E}">
        <p14:creationId xmlns:p14="http://schemas.microsoft.com/office/powerpoint/2010/main" val="1813048961"/>
      </p:ext>
    </p:extLst>
  </p:cSld>
  <p:clrMapOvr>
    <a:masterClrMapping/>
  </p:clrMapOvr>
  <mc:AlternateContent xmlns:mc="http://schemas.openxmlformats.org/markup-compatibility/2006" xmlns:p14="http://schemas.microsoft.com/office/powerpoint/2010/main">
    <mc:Choice Requires="p14">
      <p:transition spd="slow" p14:dur="2000" advTm="39796"/>
    </mc:Choice>
    <mc:Fallback xmlns="">
      <p:transition spd="slow" advTm="3979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err="1">
                <a:solidFill>
                  <a:schemeClr val="bg1"/>
                </a:solidFill>
              </a:rPr>
              <a:t>Vishing</a:t>
            </a:r>
            <a:r>
              <a:rPr lang="sv-SE" b="1" dirty="0">
                <a:solidFill>
                  <a:schemeClr val="bg1"/>
                </a:solidFill>
              </a:rPr>
              <a:t> med </a:t>
            </a:r>
            <a:r>
              <a:rPr lang="sv-SE" b="1" dirty="0" err="1">
                <a:solidFill>
                  <a:schemeClr val="bg1"/>
                </a:solidFill>
              </a:rPr>
              <a:t>Spoofing</a:t>
            </a:r>
            <a:endParaRPr lang="sv-SE" b="1" dirty="0">
              <a:solidFill>
                <a:schemeClr val="bg1"/>
              </a:solidFill>
            </a:endParaRPr>
          </a:p>
        </p:txBody>
      </p:sp>
      <p:sp>
        <p:nvSpPr>
          <p:cNvPr id="3" name="AutoShape 2" descr="Bildresultat fÃ¶r vishing call"/>
          <p:cNvSpPr>
            <a:spLocks noChangeAspect="1" noChangeArrowheads="1"/>
          </p:cNvSpPr>
          <p:nvPr/>
        </p:nvSpPr>
        <p:spPr bwMode="auto">
          <a:xfrm>
            <a:off x="484255" y="-108347"/>
            <a:ext cx="259711"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4" name="AutoShape 4" descr="Bildresultat fÃ¶r vishing call"/>
          <p:cNvSpPr>
            <a:spLocks noChangeAspect="1" noChangeArrowheads="1"/>
          </p:cNvSpPr>
          <p:nvPr/>
        </p:nvSpPr>
        <p:spPr bwMode="auto">
          <a:xfrm>
            <a:off x="614110" y="5954"/>
            <a:ext cx="259711"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5" name="AutoShape 6" descr="Bildresultat fÃ¶r vishing call"/>
          <p:cNvSpPr>
            <a:spLocks noChangeAspect="1" noChangeArrowheads="1"/>
          </p:cNvSpPr>
          <p:nvPr/>
        </p:nvSpPr>
        <p:spPr bwMode="auto">
          <a:xfrm>
            <a:off x="743965" y="120255"/>
            <a:ext cx="259711"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8" name="AutoShape 8" descr="Bildresultat fÃ¶r vishing call"/>
          <p:cNvSpPr>
            <a:spLocks noChangeAspect="1" noChangeArrowheads="1"/>
          </p:cNvSpPr>
          <p:nvPr/>
        </p:nvSpPr>
        <p:spPr bwMode="auto">
          <a:xfrm>
            <a:off x="873821" y="234555"/>
            <a:ext cx="259711"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9" name="AutoShape 10" descr="Bildresultat fÃ¶r vishing call"/>
          <p:cNvSpPr>
            <a:spLocks noChangeAspect="1" noChangeArrowheads="1"/>
          </p:cNvSpPr>
          <p:nvPr/>
        </p:nvSpPr>
        <p:spPr bwMode="auto">
          <a:xfrm>
            <a:off x="1003676" y="348854"/>
            <a:ext cx="259711"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1" name="AutoShape 12" descr="Bildresultat fÃ¶r vishing call"/>
          <p:cNvSpPr>
            <a:spLocks noChangeAspect="1" noChangeArrowheads="1"/>
          </p:cNvSpPr>
          <p:nvPr/>
        </p:nvSpPr>
        <p:spPr bwMode="auto">
          <a:xfrm>
            <a:off x="1133532" y="463155"/>
            <a:ext cx="259711"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3085" name="Picture 1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0305" y="1096676"/>
            <a:ext cx="5951526" cy="295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7361103"/>
      </p:ext>
    </p:extLst>
  </p:cSld>
  <p:clrMapOvr>
    <a:masterClrMapping/>
  </p:clrMapOvr>
  <mc:AlternateContent xmlns:mc="http://schemas.openxmlformats.org/markup-compatibility/2006" xmlns:p14="http://schemas.microsoft.com/office/powerpoint/2010/main">
    <mc:Choice Requires="p14">
      <p:transition spd="slow" p14:dur="2000" advTm="99303"/>
    </mc:Choice>
    <mc:Fallback xmlns="">
      <p:transition spd="slow" advTm="9930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a:solidFill>
                  <a:schemeClr val="bg1"/>
                </a:solidFill>
              </a:rPr>
              <a:t>Åldringsbrott upp 138%</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43075" y="951570"/>
            <a:ext cx="5657850" cy="284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2489438"/>
      </p:ext>
    </p:extLst>
  </p:cSld>
  <p:clrMapOvr>
    <a:masterClrMapping/>
  </p:clrMapOvr>
  <mc:AlternateContent xmlns:mc="http://schemas.openxmlformats.org/markup-compatibility/2006" xmlns:p14="http://schemas.microsoft.com/office/powerpoint/2010/main">
    <mc:Choice Requires="p14">
      <p:transition spd="slow" p14:dur="2000" advTm="39571"/>
    </mc:Choice>
    <mc:Fallback xmlns="">
      <p:transition spd="slow" advTm="3957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50334" y="303498"/>
            <a:ext cx="7688874" cy="857250"/>
          </a:xfrm>
        </p:spPr>
        <p:txBody>
          <a:bodyPr>
            <a:normAutofit fontScale="90000"/>
          </a:bodyPr>
          <a:lstStyle/>
          <a:p>
            <a:r>
              <a:rPr lang="sv-SE" dirty="0">
                <a:solidFill>
                  <a:schemeClr val="bg1"/>
                </a:solidFill>
              </a:rPr>
              <a:t>Brottsutveckling - telefonbedrägeri</a:t>
            </a:r>
          </a:p>
        </p:txBody>
      </p:sp>
      <p:graphicFrame>
        <p:nvGraphicFramePr>
          <p:cNvPr id="8" name="Diagram 7"/>
          <p:cNvGraphicFramePr>
            <a:graphicFrameLocks/>
          </p:cNvGraphicFramePr>
          <p:nvPr/>
        </p:nvGraphicFramePr>
        <p:xfrm>
          <a:off x="755576" y="1491630"/>
          <a:ext cx="7893185" cy="34995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39791049"/>
      </p:ext>
    </p:extLst>
  </p:cSld>
  <p:clrMapOvr>
    <a:masterClrMapping/>
  </p:clrMapOvr>
  <mc:AlternateContent xmlns:mc="http://schemas.openxmlformats.org/markup-compatibility/2006" xmlns:p14="http://schemas.microsoft.com/office/powerpoint/2010/main">
    <mc:Choice Requires="p14">
      <p:transition spd="slow" p14:dur="2000" advTm="52705"/>
    </mc:Choice>
    <mc:Fallback xmlns="">
      <p:transition spd="slow" advTm="5270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ubrik 1"/>
          <p:cNvSpPr>
            <a:spLocks noGrp="1"/>
          </p:cNvSpPr>
          <p:nvPr>
            <p:ph type="ctrTitle" sz="quarter"/>
          </p:nvPr>
        </p:nvSpPr>
        <p:spPr>
          <a:xfrm>
            <a:off x="685800" y="303498"/>
            <a:ext cx="7772400" cy="3834426"/>
          </a:xfrm>
        </p:spPr>
        <p:txBody>
          <a:bodyPr/>
          <a:lstStyle/>
          <a:p>
            <a:pPr algn="ctr"/>
            <a:r>
              <a:rPr lang="sv-SE" altLang="sv-SE" sz="3200" dirty="0" err="1">
                <a:solidFill>
                  <a:schemeClr val="bg1"/>
                </a:solidFill>
              </a:rPr>
              <a:t>Ransomware</a:t>
            </a:r>
            <a:r>
              <a:rPr lang="sv-SE" altLang="sv-SE" sz="3200" dirty="0">
                <a:solidFill>
                  <a:schemeClr val="bg1"/>
                </a:solidFill>
              </a:rPr>
              <a:t> (</a:t>
            </a:r>
            <a:r>
              <a:rPr lang="sv-SE" altLang="sv-SE" sz="3200" dirty="0" err="1">
                <a:solidFill>
                  <a:schemeClr val="bg1"/>
                </a:solidFill>
              </a:rPr>
              <a:t>Cryptolocker</a:t>
            </a:r>
            <a:r>
              <a:rPr lang="sv-SE" altLang="sv-SE" sz="3200" dirty="0">
                <a:solidFill>
                  <a:schemeClr val="bg1"/>
                </a:solidFill>
              </a:rPr>
              <a:t>) </a:t>
            </a:r>
            <a:br>
              <a:rPr lang="sv-SE" altLang="sv-SE" sz="3200" dirty="0">
                <a:solidFill>
                  <a:schemeClr val="bg1"/>
                </a:solidFill>
              </a:rPr>
            </a:br>
            <a:br>
              <a:rPr lang="sv-SE" altLang="sv-SE" sz="3200" dirty="0">
                <a:solidFill>
                  <a:schemeClr val="bg1"/>
                </a:solidFill>
              </a:rPr>
            </a:br>
            <a:r>
              <a:rPr lang="sv-SE" altLang="sv-SE" sz="3200" dirty="0">
                <a:solidFill>
                  <a:schemeClr val="bg1"/>
                </a:solidFill>
              </a:rPr>
              <a:t>Nutid och framtid</a:t>
            </a:r>
            <a:br>
              <a:rPr lang="sv-SE" altLang="sv-SE" dirty="0">
                <a:solidFill>
                  <a:schemeClr val="bg1"/>
                </a:solidFill>
              </a:rPr>
            </a:br>
            <a:endParaRPr lang="sv-SE" altLang="sv-SE" dirty="0">
              <a:solidFill>
                <a:schemeClr val="bg1"/>
              </a:solidFill>
            </a:endParaRPr>
          </a:p>
        </p:txBody>
      </p:sp>
    </p:spTree>
    <p:extLst>
      <p:ext uri="{BB962C8B-B14F-4D97-AF65-F5344CB8AC3E}">
        <p14:creationId xmlns:p14="http://schemas.microsoft.com/office/powerpoint/2010/main" val="1717870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ubrik 1"/>
          <p:cNvSpPr>
            <a:spLocks noGrp="1"/>
          </p:cNvSpPr>
          <p:nvPr>
            <p:ph type="ctrTitle" sz="quarter"/>
          </p:nvPr>
        </p:nvSpPr>
        <p:spPr>
          <a:xfrm>
            <a:off x="685800" y="195487"/>
            <a:ext cx="7772400" cy="1242138"/>
          </a:xfrm>
        </p:spPr>
        <p:txBody>
          <a:bodyPr/>
          <a:lstStyle/>
          <a:p>
            <a:pPr algn="ctr" eaLnBrk="1" hangingPunct="1"/>
            <a:r>
              <a:rPr lang="sv-SE" altLang="sv-SE" sz="3200" dirty="0" err="1">
                <a:solidFill>
                  <a:schemeClr val="bg1"/>
                </a:solidFill>
              </a:rPr>
              <a:t>Ransomware</a:t>
            </a:r>
            <a:r>
              <a:rPr lang="sv-SE" altLang="sv-SE" sz="3200" dirty="0">
                <a:solidFill>
                  <a:schemeClr val="bg1"/>
                </a:solidFill>
              </a:rPr>
              <a:t> traditionellt</a:t>
            </a:r>
          </a:p>
        </p:txBody>
      </p:sp>
      <p:pic>
        <p:nvPicPr>
          <p:cNvPr id="25603" name="Picture 9" descr="693px-Nertra_SE_(11-2012)"/>
          <p:cNvPicPr>
            <a:picLocks noChangeAspect="1" noChangeArrowheads="1"/>
          </p:cNvPicPr>
          <p:nvPr/>
        </p:nvPicPr>
        <p:blipFill>
          <a:blip r:embed="rId2" cstate="print"/>
          <a:srcRect/>
          <a:stretch>
            <a:fillRect/>
          </a:stretch>
        </p:blipFill>
        <p:spPr bwMode="auto">
          <a:xfrm>
            <a:off x="1619673" y="1113589"/>
            <a:ext cx="5737225" cy="3725465"/>
          </a:xfrm>
          <a:prstGeom prst="rect">
            <a:avLst/>
          </a:prstGeom>
          <a:noFill/>
          <a:ln w="9525">
            <a:noFill/>
            <a:miter lim="800000"/>
            <a:headEnd/>
            <a:tailEnd/>
          </a:ln>
        </p:spPr>
      </p:pic>
    </p:spTree>
    <p:extLst>
      <p:ext uri="{BB962C8B-B14F-4D97-AF65-F5344CB8AC3E}">
        <p14:creationId xmlns:p14="http://schemas.microsoft.com/office/powerpoint/2010/main" val="2613128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539750" y="1347614"/>
            <a:ext cx="7950200" cy="3132534"/>
          </a:xfrm>
          <a:prstGeom prst="rect">
            <a:avLst/>
          </a:prstGeom>
          <a:noFill/>
          <a:ln w="9525">
            <a:noFill/>
            <a:miter lim="800000"/>
            <a:headEnd/>
            <a:tailEnd/>
          </a:ln>
        </p:spPr>
      </p:pic>
      <p:sp>
        <p:nvSpPr>
          <p:cNvPr id="27651" name="Rubrik 1"/>
          <p:cNvSpPr>
            <a:spLocks noGrp="1"/>
          </p:cNvSpPr>
          <p:nvPr>
            <p:ph type="ctrTitle" sz="quarter"/>
          </p:nvPr>
        </p:nvSpPr>
        <p:spPr>
          <a:xfrm>
            <a:off x="685800" y="303499"/>
            <a:ext cx="7772400" cy="756084"/>
          </a:xfrm>
        </p:spPr>
        <p:txBody>
          <a:bodyPr/>
          <a:lstStyle/>
          <a:p>
            <a:pPr algn="ctr"/>
            <a:r>
              <a:rPr lang="sv-SE" altLang="sv-SE" sz="3200" dirty="0">
                <a:solidFill>
                  <a:schemeClr val="bg1"/>
                </a:solidFill>
              </a:rPr>
              <a:t>Mailutskick från Postnord, Nästa steg</a:t>
            </a:r>
          </a:p>
        </p:txBody>
      </p:sp>
      <p:sp>
        <p:nvSpPr>
          <p:cNvPr id="2" name="Rektangel 1">
            <a:extLst>
              <a:ext uri="{FF2B5EF4-FFF2-40B4-BE49-F238E27FC236}">
                <a16:creationId xmlns:a16="http://schemas.microsoft.com/office/drawing/2014/main" id="{CDB5AFC8-9229-4340-9B67-DDE53D806576}"/>
              </a:ext>
            </a:extLst>
          </p:cNvPr>
          <p:cNvSpPr/>
          <p:nvPr/>
        </p:nvSpPr>
        <p:spPr>
          <a:xfrm>
            <a:off x="4139952" y="2571750"/>
            <a:ext cx="144016" cy="720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97650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5213068" cy="5143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071" y="1"/>
            <a:ext cx="3751419" cy="441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071" y="441477"/>
            <a:ext cx="3751419" cy="98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ubrik 1"/>
          <p:cNvSpPr txBox="1">
            <a:spLocks/>
          </p:cNvSpPr>
          <p:nvPr/>
        </p:nvSpPr>
        <p:spPr bwMode="auto">
          <a:xfrm>
            <a:off x="5213069" y="1590011"/>
            <a:ext cx="3751418" cy="564767"/>
          </a:xfrm>
          <a:prstGeom prst="rect">
            <a:avLst/>
          </a:prstGeom>
          <a:noFill/>
          <a:ln>
            <a:noFill/>
          </a:ln>
          <a:effectLst/>
        </p:spPr>
        <p:txBody>
          <a:bodyPr vert="horz" wrap="square" lIns="54000" tIns="33338" rIns="54000" bIns="33338" numCol="1" anchor="ctr" anchorCtr="0" compatLnSpc="1">
            <a:prstTxWarp prst="textNoShape">
              <a:avLst/>
            </a:prstTxWarp>
          </a:bodyPr>
          <a:lstStyle>
            <a:lvl1pPr algn="l" rtl="0" eaLnBrk="0" fontAlgn="base" hangingPunct="0">
              <a:spcBef>
                <a:spcPct val="0"/>
              </a:spcBef>
              <a:spcAft>
                <a:spcPct val="0"/>
              </a:spcAft>
              <a:defRPr sz="3000" b="1">
                <a:solidFill>
                  <a:srgbClr val="1862AB"/>
                </a:solidFill>
                <a:latin typeface="+mj-lt"/>
                <a:ea typeface="+mj-ea"/>
                <a:cs typeface="+mj-cs"/>
              </a:defRPr>
            </a:lvl1pPr>
            <a:lvl2pPr algn="l" rtl="0" eaLnBrk="0" fontAlgn="base" hangingPunct="0">
              <a:spcBef>
                <a:spcPct val="0"/>
              </a:spcBef>
              <a:spcAft>
                <a:spcPct val="0"/>
              </a:spcAft>
              <a:defRPr sz="3000" b="1">
                <a:solidFill>
                  <a:srgbClr val="1862A8"/>
                </a:solidFill>
                <a:latin typeface="Arial" charset="0"/>
              </a:defRPr>
            </a:lvl2pPr>
            <a:lvl3pPr algn="l" rtl="0" eaLnBrk="0" fontAlgn="base" hangingPunct="0">
              <a:spcBef>
                <a:spcPct val="0"/>
              </a:spcBef>
              <a:spcAft>
                <a:spcPct val="0"/>
              </a:spcAft>
              <a:defRPr sz="3000" b="1">
                <a:solidFill>
                  <a:srgbClr val="1862A8"/>
                </a:solidFill>
                <a:latin typeface="Arial" charset="0"/>
              </a:defRPr>
            </a:lvl3pPr>
            <a:lvl4pPr algn="l" rtl="0" eaLnBrk="0" fontAlgn="base" hangingPunct="0">
              <a:spcBef>
                <a:spcPct val="0"/>
              </a:spcBef>
              <a:spcAft>
                <a:spcPct val="0"/>
              </a:spcAft>
              <a:defRPr sz="3000" b="1">
                <a:solidFill>
                  <a:srgbClr val="1862A8"/>
                </a:solidFill>
                <a:latin typeface="Arial" charset="0"/>
              </a:defRPr>
            </a:lvl4pPr>
            <a:lvl5pPr algn="l" rtl="0" eaLnBrk="0" fontAlgn="base" hangingPunct="0">
              <a:spcBef>
                <a:spcPct val="0"/>
              </a:spcBef>
              <a:spcAft>
                <a:spcPct val="0"/>
              </a:spcAft>
              <a:defRPr sz="3000" b="1">
                <a:solidFill>
                  <a:srgbClr val="1862A8"/>
                </a:solidFill>
                <a:latin typeface="Arial" charset="0"/>
              </a:defRPr>
            </a:lvl5pPr>
            <a:lvl6pPr marL="422042" algn="l" rtl="0" eaLnBrk="0" fontAlgn="base" hangingPunct="0">
              <a:spcBef>
                <a:spcPct val="0"/>
              </a:spcBef>
              <a:spcAft>
                <a:spcPct val="0"/>
              </a:spcAft>
              <a:defRPr sz="3000" b="1">
                <a:solidFill>
                  <a:srgbClr val="1862A8"/>
                </a:solidFill>
                <a:latin typeface="Arial" charset="0"/>
              </a:defRPr>
            </a:lvl6pPr>
            <a:lvl7pPr marL="844083" algn="l" rtl="0" eaLnBrk="0" fontAlgn="base" hangingPunct="0">
              <a:spcBef>
                <a:spcPct val="0"/>
              </a:spcBef>
              <a:spcAft>
                <a:spcPct val="0"/>
              </a:spcAft>
              <a:defRPr sz="3000" b="1">
                <a:solidFill>
                  <a:srgbClr val="1862A8"/>
                </a:solidFill>
                <a:latin typeface="Arial" charset="0"/>
              </a:defRPr>
            </a:lvl7pPr>
            <a:lvl8pPr marL="1266124" algn="l" rtl="0" eaLnBrk="0" fontAlgn="base" hangingPunct="0">
              <a:spcBef>
                <a:spcPct val="0"/>
              </a:spcBef>
              <a:spcAft>
                <a:spcPct val="0"/>
              </a:spcAft>
              <a:defRPr sz="3000" b="1">
                <a:solidFill>
                  <a:srgbClr val="1862A8"/>
                </a:solidFill>
                <a:latin typeface="Arial" charset="0"/>
              </a:defRPr>
            </a:lvl8pPr>
            <a:lvl9pPr marL="1688165" algn="l" rtl="0" eaLnBrk="0" fontAlgn="base" hangingPunct="0">
              <a:spcBef>
                <a:spcPct val="0"/>
              </a:spcBef>
              <a:spcAft>
                <a:spcPct val="0"/>
              </a:spcAft>
              <a:defRPr sz="3000" b="1">
                <a:solidFill>
                  <a:srgbClr val="1862A8"/>
                </a:solidFill>
                <a:latin typeface="Arial" charset="0"/>
              </a:defRPr>
            </a:lvl9pPr>
          </a:lstStyle>
          <a:p>
            <a:r>
              <a:rPr lang="en-US" sz="1600" kern="0" dirty="0">
                <a:solidFill>
                  <a:schemeClr val="bg1"/>
                </a:solidFill>
              </a:rPr>
              <a:t>The United Kingdom Fraud Costs Measurement Committee (UKFCMC) </a:t>
            </a:r>
            <a:br>
              <a:rPr lang="sv-SE" altLang="sv-SE" sz="1000" kern="0" dirty="0"/>
            </a:br>
            <a:br>
              <a:rPr lang="sv-SE" altLang="sv-SE" sz="1000" kern="0" dirty="0"/>
            </a:br>
            <a:endParaRPr lang="sv-SE" altLang="sv-SE" sz="1000" kern="0" dirty="0"/>
          </a:p>
        </p:txBody>
      </p:sp>
      <p:sp>
        <p:nvSpPr>
          <p:cNvPr id="2" name="Rektangel 1">
            <a:extLst>
              <a:ext uri="{FF2B5EF4-FFF2-40B4-BE49-F238E27FC236}">
                <a16:creationId xmlns:a16="http://schemas.microsoft.com/office/drawing/2014/main" id="{893E5468-A6F0-074A-9C61-89D7E0994856}"/>
              </a:ext>
            </a:extLst>
          </p:cNvPr>
          <p:cNvSpPr/>
          <p:nvPr/>
        </p:nvSpPr>
        <p:spPr>
          <a:xfrm>
            <a:off x="251520" y="4948014"/>
            <a:ext cx="3096344" cy="2215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4" name="Rak pil 3">
            <a:extLst>
              <a:ext uri="{FF2B5EF4-FFF2-40B4-BE49-F238E27FC236}">
                <a16:creationId xmlns:a16="http://schemas.microsoft.com/office/drawing/2014/main" id="{B74DDEF9-FAEA-1649-BD4F-393701CB4EAA}"/>
              </a:ext>
            </a:extLst>
          </p:cNvPr>
          <p:cNvCxnSpPr>
            <a:cxnSpLocks/>
          </p:cNvCxnSpPr>
          <p:nvPr/>
        </p:nvCxnSpPr>
        <p:spPr>
          <a:xfrm flipH="1">
            <a:off x="3347864" y="4659982"/>
            <a:ext cx="144016" cy="2880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BB5601D4-0819-8642-B869-F13BA76ECB7D}"/>
              </a:ext>
            </a:extLst>
          </p:cNvPr>
          <p:cNvSpPr txBox="1"/>
          <p:nvPr/>
        </p:nvSpPr>
        <p:spPr>
          <a:xfrm>
            <a:off x="3491880" y="4356928"/>
            <a:ext cx="1584176" cy="276999"/>
          </a:xfrm>
          <a:prstGeom prst="rect">
            <a:avLst/>
          </a:prstGeom>
          <a:noFill/>
          <a:ln w="38100">
            <a:solidFill>
              <a:srgbClr val="FF0000"/>
            </a:solidFill>
          </a:ln>
        </p:spPr>
        <p:txBody>
          <a:bodyPr wrap="square" rtlCol="0">
            <a:spAutoFit/>
          </a:bodyPr>
          <a:lstStyle/>
          <a:p>
            <a:r>
              <a:rPr lang="sv-SE" sz="1200" dirty="0">
                <a:solidFill>
                  <a:srgbClr val="FF0000"/>
                </a:solidFill>
              </a:rPr>
              <a:t>190 miljarder Pund/år</a:t>
            </a:r>
          </a:p>
        </p:txBody>
      </p:sp>
    </p:spTree>
    <p:extLst>
      <p:ext uri="{BB962C8B-B14F-4D97-AF65-F5344CB8AC3E}">
        <p14:creationId xmlns:p14="http://schemas.microsoft.com/office/powerpoint/2010/main" val="1087277681"/>
      </p:ext>
    </p:extLst>
  </p:cSld>
  <p:clrMapOvr>
    <a:masterClrMapping/>
  </p:clrMapOvr>
  <mc:AlternateContent xmlns:mc="http://schemas.openxmlformats.org/markup-compatibility/2006" xmlns:p14="http://schemas.microsoft.com/office/powerpoint/2010/main">
    <mc:Choice Requires="p14">
      <p:transition spd="slow" p14:dur="2000" advTm="35236"/>
    </mc:Choice>
    <mc:Fallback xmlns="">
      <p:transition spd="slow" advTm="3523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716803" y="1275606"/>
            <a:ext cx="7127875" cy="2734866"/>
          </a:xfrm>
          <a:prstGeom prst="rect">
            <a:avLst/>
          </a:prstGeom>
          <a:noFill/>
          <a:ln w="9525">
            <a:noFill/>
            <a:miter lim="800000"/>
            <a:headEnd/>
            <a:tailEnd/>
          </a:ln>
        </p:spPr>
      </p:pic>
      <p:sp>
        <p:nvSpPr>
          <p:cNvPr id="28675" name="Rubrik 1"/>
          <p:cNvSpPr>
            <a:spLocks noGrp="1"/>
          </p:cNvSpPr>
          <p:nvPr>
            <p:ph type="ctrTitle" sz="quarter"/>
          </p:nvPr>
        </p:nvSpPr>
        <p:spPr>
          <a:xfrm>
            <a:off x="685800" y="249493"/>
            <a:ext cx="7772400" cy="702078"/>
          </a:xfrm>
        </p:spPr>
        <p:txBody>
          <a:bodyPr/>
          <a:lstStyle/>
          <a:p>
            <a:r>
              <a:rPr lang="sv-SE" altLang="sv-SE" sz="2800" dirty="0">
                <a:solidFill>
                  <a:schemeClr val="bg1"/>
                </a:solidFill>
              </a:rPr>
              <a:t>Klickar du vidare så kommer du hit</a:t>
            </a:r>
          </a:p>
        </p:txBody>
      </p:sp>
    </p:spTree>
    <p:extLst>
      <p:ext uri="{BB962C8B-B14F-4D97-AF65-F5344CB8AC3E}">
        <p14:creationId xmlns:p14="http://schemas.microsoft.com/office/powerpoint/2010/main" val="3346290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ubrik 1"/>
          <p:cNvSpPr>
            <a:spLocks noGrp="1"/>
          </p:cNvSpPr>
          <p:nvPr>
            <p:ph type="ctrTitle" sz="quarter"/>
          </p:nvPr>
        </p:nvSpPr>
        <p:spPr>
          <a:xfrm>
            <a:off x="685800" y="249493"/>
            <a:ext cx="7772400" cy="540060"/>
          </a:xfrm>
        </p:spPr>
        <p:txBody>
          <a:bodyPr>
            <a:normAutofit fontScale="90000"/>
          </a:bodyPr>
          <a:lstStyle/>
          <a:p>
            <a:r>
              <a:rPr lang="sv-SE" altLang="sv-SE" sz="2400" dirty="0">
                <a:solidFill>
                  <a:schemeClr val="bg1"/>
                </a:solidFill>
              </a:rPr>
              <a:t>Skärmen låser sig en stund och sedan kommer instruktionerna</a:t>
            </a:r>
          </a:p>
        </p:txBody>
      </p:sp>
      <p:pic>
        <p:nvPicPr>
          <p:cNvPr id="30723" name="Picture 2"/>
          <p:cNvPicPr>
            <a:picLocks noChangeAspect="1" noChangeArrowheads="1"/>
          </p:cNvPicPr>
          <p:nvPr/>
        </p:nvPicPr>
        <p:blipFill>
          <a:blip r:embed="rId2" cstate="print"/>
          <a:srcRect/>
          <a:stretch>
            <a:fillRect/>
          </a:stretch>
        </p:blipFill>
        <p:spPr bwMode="auto">
          <a:xfrm>
            <a:off x="783272" y="951570"/>
            <a:ext cx="6885444" cy="3426509"/>
          </a:xfrm>
          <a:prstGeom prst="rect">
            <a:avLst/>
          </a:prstGeom>
          <a:noFill/>
          <a:ln w="9525">
            <a:noFill/>
            <a:miter lim="800000"/>
            <a:headEnd/>
            <a:tailEnd/>
          </a:ln>
        </p:spPr>
      </p:pic>
    </p:spTree>
    <p:extLst>
      <p:ext uri="{BB962C8B-B14F-4D97-AF65-F5344CB8AC3E}">
        <p14:creationId xmlns:p14="http://schemas.microsoft.com/office/powerpoint/2010/main" val="420787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704851" y="1221581"/>
            <a:ext cx="7731125" cy="3024188"/>
          </a:xfrm>
          <a:prstGeom prst="rect">
            <a:avLst/>
          </a:prstGeom>
          <a:noFill/>
          <a:ln w="9525">
            <a:noFill/>
            <a:miter lim="800000"/>
            <a:headEnd/>
            <a:tailEnd/>
          </a:ln>
        </p:spPr>
      </p:pic>
      <p:sp>
        <p:nvSpPr>
          <p:cNvPr id="31747" name="Rubrik 1"/>
          <p:cNvSpPr>
            <a:spLocks noGrp="1"/>
          </p:cNvSpPr>
          <p:nvPr>
            <p:ph type="ctrTitle" sz="quarter"/>
          </p:nvPr>
        </p:nvSpPr>
        <p:spPr>
          <a:xfrm>
            <a:off x="685800" y="195487"/>
            <a:ext cx="7772400" cy="648072"/>
          </a:xfrm>
        </p:spPr>
        <p:txBody>
          <a:bodyPr/>
          <a:lstStyle/>
          <a:p>
            <a:r>
              <a:rPr lang="sv-SE" altLang="sv-SE" sz="2800" dirty="0">
                <a:solidFill>
                  <a:schemeClr val="bg1"/>
                </a:solidFill>
              </a:rPr>
              <a:t>Och utskicket kommer ifrån…</a:t>
            </a:r>
          </a:p>
        </p:txBody>
      </p:sp>
    </p:spTree>
    <p:extLst>
      <p:ext uri="{BB962C8B-B14F-4D97-AF65-F5344CB8AC3E}">
        <p14:creationId xmlns:p14="http://schemas.microsoft.com/office/powerpoint/2010/main" val="3115090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sz="quarter"/>
          </p:nvPr>
        </p:nvSpPr>
        <p:spPr>
          <a:xfrm>
            <a:off x="685800" y="195487"/>
            <a:ext cx="7772400" cy="810090"/>
          </a:xfrm>
        </p:spPr>
        <p:txBody>
          <a:bodyPr/>
          <a:lstStyle/>
          <a:p>
            <a:pPr algn="ctr"/>
            <a:r>
              <a:rPr lang="sv-SE" sz="2400" dirty="0">
                <a:solidFill>
                  <a:schemeClr val="bg1"/>
                </a:solidFill>
              </a:rPr>
              <a:t>Eller i </a:t>
            </a:r>
            <a:r>
              <a:rPr lang="sv-SE" sz="2400" dirty="0" err="1">
                <a:solidFill>
                  <a:schemeClr val="bg1"/>
                </a:solidFill>
              </a:rPr>
              <a:t>mobilen,paddan</a:t>
            </a:r>
            <a:r>
              <a:rPr lang="sv-SE" sz="2400" dirty="0">
                <a:solidFill>
                  <a:schemeClr val="bg1"/>
                </a:solidFill>
              </a:rPr>
              <a:t> </a:t>
            </a:r>
            <a:r>
              <a:rPr lang="sv-SE" dirty="0">
                <a:solidFill>
                  <a:schemeClr val="bg1"/>
                </a:solidFill>
              </a:rPr>
              <a:t>…</a:t>
            </a:r>
          </a:p>
        </p:txBody>
      </p:sp>
      <p:pic>
        <p:nvPicPr>
          <p:cNvPr id="1026" name="Picture 2" descr="https://46qasb3uw5yn639ko4bz2ptr8u-wpengine.netdna-ssl.com/files/2014/05/iOS_OSX-Ransomware.png"/>
          <p:cNvPicPr>
            <a:picLocks noChangeAspect="1" noChangeArrowheads="1"/>
          </p:cNvPicPr>
          <p:nvPr/>
        </p:nvPicPr>
        <p:blipFill>
          <a:blip r:embed="rId2" cstate="print"/>
          <a:srcRect/>
          <a:stretch>
            <a:fillRect/>
          </a:stretch>
        </p:blipFill>
        <p:spPr bwMode="auto">
          <a:xfrm>
            <a:off x="3043216" y="1329612"/>
            <a:ext cx="2528899" cy="3132348"/>
          </a:xfrm>
          <a:prstGeom prst="rect">
            <a:avLst/>
          </a:prstGeom>
          <a:noFill/>
        </p:spPr>
      </p:pic>
    </p:spTree>
    <p:extLst>
      <p:ext uri="{BB962C8B-B14F-4D97-AF65-F5344CB8AC3E}">
        <p14:creationId xmlns:p14="http://schemas.microsoft.com/office/powerpoint/2010/main" val="2398173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635810" y="1424976"/>
            <a:ext cx="6858000" cy="623248"/>
          </a:xfrm>
          <a:prstGeom prst="rect">
            <a:avLst/>
          </a:prstGeom>
        </p:spPr>
        <p:txBody>
          <a:bodyPr wrap="square" lIns="68580" tIns="34290" rIns="68580" bIns="34290">
            <a:spAutoFit/>
          </a:bodyPr>
          <a:lstStyle/>
          <a:p>
            <a:r>
              <a:rPr lang="en-US" b="1" dirty="0">
                <a:solidFill>
                  <a:schemeClr val="bg1"/>
                </a:solidFill>
              </a:rPr>
              <a:t>Georgia county pays a whopping $400,000 to get rid of a ransomware infection</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831568"/>
            <a:ext cx="792088" cy="270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ruta 1">
            <a:extLst>
              <a:ext uri="{FF2B5EF4-FFF2-40B4-BE49-F238E27FC236}">
                <a16:creationId xmlns:a16="http://schemas.microsoft.com/office/drawing/2014/main" id="{983648C2-14DB-DA4B-A9FD-1DF1779B1539}"/>
              </a:ext>
            </a:extLst>
          </p:cNvPr>
          <p:cNvSpPr txBox="1"/>
          <p:nvPr/>
        </p:nvSpPr>
        <p:spPr>
          <a:xfrm>
            <a:off x="521550" y="411511"/>
            <a:ext cx="8514946" cy="500137"/>
          </a:xfrm>
          <a:prstGeom prst="rect">
            <a:avLst/>
          </a:prstGeom>
          <a:noFill/>
          <a:ln>
            <a:solidFill>
              <a:schemeClr val="tx1"/>
            </a:solidFill>
          </a:ln>
        </p:spPr>
        <p:txBody>
          <a:bodyPr wrap="square" lIns="68580" tIns="34290" rIns="68580" bIns="34290" rtlCol="0">
            <a:spAutoFit/>
          </a:bodyPr>
          <a:lstStyle/>
          <a:p>
            <a:r>
              <a:rPr lang="sv-SE" sz="2800" b="1" dirty="0">
                <a:solidFill>
                  <a:schemeClr val="bg1"/>
                </a:solidFill>
              </a:rPr>
              <a:t>Attackerna förändras mot att beröra speciella företag..</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991" y="2351315"/>
            <a:ext cx="7056784" cy="70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ubrik 1"/>
          <p:cNvSpPr>
            <a:spLocks noGrp="1"/>
          </p:cNvSpPr>
          <p:nvPr>
            <p:ph type="title"/>
          </p:nvPr>
        </p:nvSpPr>
        <p:spPr>
          <a:xfrm>
            <a:off x="521550" y="3182948"/>
            <a:ext cx="8229600" cy="720660"/>
          </a:xfrm>
        </p:spPr>
        <p:txBody>
          <a:bodyPr>
            <a:normAutofit fontScale="90000"/>
          </a:bodyPr>
          <a:lstStyle/>
          <a:p>
            <a:r>
              <a:rPr lang="en-US" sz="1800" dirty="0">
                <a:solidFill>
                  <a:schemeClr val="bg1"/>
                </a:solidFill>
              </a:rPr>
              <a:t>Ransomware hits Louisiana schools; state of emergency declared</a:t>
            </a:r>
            <a:br>
              <a:rPr lang="en-US" dirty="0"/>
            </a:br>
            <a:endParaRPr lang="sv-SE" dirty="0"/>
          </a:p>
        </p:txBody>
      </p:sp>
      <p:sp>
        <p:nvSpPr>
          <p:cNvPr id="3" name="textruta 2"/>
          <p:cNvSpPr txBox="1"/>
          <p:nvPr/>
        </p:nvSpPr>
        <p:spPr>
          <a:xfrm>
            <a:off x="5508105" y="3507854"/>
            <a:ext cx="2448272" cy="215444"/>
          </a:xfrm>
          <a:prstGeom prst="rect">
            <a:avLst/>
          </a:prstGeom>
          <a:noFill/>
        </p:spPr>
        <p:txBody>
          <a:bodyPr wrap="square" rtlCol="0">
            <a:spAutoFit/>
          </a:bodyPr>
          <a:lstStyle/>
          <a:p>
            <a:r>
              <a:rPr lang="en-US" sz="800" dirty="0">
                <a:solidFill>
                  <a:schemeClr val="bg1"/>
                </a:solidFill>
                <a:latin typeface="Times New Roman" charset="0"/>
              </a:rPr>
              <a:t>Louisiana Governor John Bel Edwards </a:t>
            </a:r>
            <a:endParaRPr lang="sv-SE" sz="800" dirty="0">
              <a:solidFill>
                <a:schemeClr val="bg1"/>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550" y="4011330"/>
            <a:ext cx="4972050"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105" y="4011330"/>
            <a:ext cx="1224136" cy="652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ruta 7"/>
          <p:cNvSpPr txBox="1"/>
          <p:nvPr/>
        </p:nvSpPr>
        <p:spPr>
          <a:xfrm>
            <a:off x="6865371" y="4448432"/>
            <a:ext cx="936104" cy="215444"/>
          </a:xfrm>
          <a:prstGeom prst="rect">
            <a:avLst/>
          </a:prstGeom>
          <a:noFill/>
        </p:spPr>
        <p:txBody>
          <a:bodyPr wrap="square" rtlCol="0">
            <a:spAutoFit/>
          </a:bodyPr>
          <a:lstStyle/>
          <a:p>
            <a:r>
              <a:rPr lang="sv-SE" sz="800" dirty="0" err="1">
                <a:solidFill>
                  <a:schemeClr val="bg1"/>
                </a:solidFill>
              </a:rPr>
              <a:t>Naked</a:t>
            </a:r>
            <a:r>
              <a:rPr lang="sv-SE" sz="800" dirty="0">
                <a:solidFill>
                  <a:schemeClr val="bg1"/>
                </a:solidFill>
              </a:rPr>
              <a:t> </a:t>
            </a:r>
            <a:r>
              <a:rPr lang="sv-SE" sz="800" dirty="0" err="1">
                <a:solidFill>
                  <a:schemeClr val="bg1"/>
                </a:solidFill>
              </a:rPr>
              <a:t>Security</a:t>
            </a:r>
            <a:endParaRPr lang="sv-SE" sz="800" dirty="0">
              <a:solidFill>
                <a:schemeClr val="bg1"/>
              </a:solidFill>
            </a:endParaRPr>
          </a:p>
        </p:txBody>
      </p:sp>
    </p:spTree>
    <p:extLst>
      <p:ext uri="{BB962C8B-B14F-4D97-AF65-F5344CB8AC3E}">
        <p14:creationId xmlns:p14="http://schemas.microsoft.com/office/powerpoint/2010/main" val="3129531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203598"/>
            <a:ext cx="4571987"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ruta 1"/>
          <p:cNvSpPr txBox="1"/>
          <p:nvPr/>
        </p:nvSpPr>
        <p:spPr>
          <a:xfrm>
            <a:off x="2195736" y="483518"/>
            <a:ext cx="4536504" cy="461665"/>
          </a:xfrm>
          <a:prstGeom prst="rect">
            <a:avLst/>
          </a:prstGeom>
          <a:noFill/>
        </p:spPr>
        <p:txBody>
          <a:bodyPr wrap="square" rtlCol="0">
            <a:spAutoFit/>
          </a:bodyPr>
          <a:lstStyle/>
          <a:p>
            <a:pPr algn="ctr"/>
            <a:r>
              <a:rPr lang="sv-SE" sz="2400" b="1" dirty="0">
                <a:solidFill>
                  <a:schemeClr val="bg1"/>
                </a:solidFill>
              </a:rPr>
              <a:t>Ekonomiska konsekvenser..</a:t>
            </a:r>
          </a:p>
        </p:txBody>
      </p:sp>
    </p:spTree>
    <p:extLst>
      <p:ext uri="{BB962C8B-B14F-4D97-AF65-F5344CB8AC3E}">
        <p14:creationId xmlns:p14="http://schemas.microsoft.com/office/powerpoint/2010/main" val="502480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696354"/>
            <a:ext cx="6811144" cy="3849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7724" y="4545361"/>
            <a:ext cx="352426" cy="211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439652"/>
            <a:ext cx="6812526"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ruta 3"/>
          <p:cNvSpPr txBox="1"/>
          <p:nvPr/>
        </p:nvSpPr>
        <p:spPr>
          <a:xfrm>
            <a:off x="1187624" y="4545361"/>
            <a:ext cx="6264696" cy="307777"/>
          </a:xfrm>
          <a:prstGeom prst="rect">
            <a:avLst/>
          </a:prstGeom>
          <a:noFill/>
        </p:spPr>
        <p:txBody>
          <a:bodyPr wrap="square" rtlCol="0">
            <a:spAutoFit/>
          </a:bodyPr>
          <a:lstStyle/>
          <a:p>
            <a:r>
              <a:rPr lang="sv-SE" sz="1400" dirty="0" err="1">
                <a:solidFill>
                  <a:schemeClr val="bg1"/>
                </a:solidFill>
              </a:rPr>
              <a:t>Ransom</a:t>
            </a:r>
            <a:r>
              <a:rPr lang="sv-SE" sz="1400" dirty="0">
                <a:solidFill>
                  <a:schemeClr val="bg1"/>
                </a:solidFill>
              </a:rPr>
              <a:t> 100.000.000 kr</a:t>
            </a:r>
          </a:p>
        </p:txBody>
      </p:sp>
    </p:spTree>
    <p:extLst>
      <p:ext uri="{BB962C8B-B14F-4D97-AF65-F5344CB8AC3E}">
        <p14:creationId xmlns:p14="http://schemas.microsoft.com/office/powerpoint/2010/main" val="2655863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23479"/>
            <a:ext cx="7772400" cy="360039"/>
          </a:xfrm>
        </p:spPr>
        <p:txBody>
          <a:bodyPr>
            <a:normAutofit fontScale="90000"/>
          </a:bodyPr>
          <a:lstStyle/>
          <a:p>
            <a:pPr algn="ctr"/>
            <a:r>
              <a:rPr lang="sv-SE" dirty="0">
                <a:solidFill>
                  <a:schemeClr val="bg1"/>
                </a:solidFill>
              </a:rPr>
              <a:t>Double </a:t>
            </a:r>
            <a:r>
              <a:rPr lang="sv-SE" dirty="0" err="1">
                <a:solidFill>
                  <a:schemeClr val="bg1"/>
                </a:solidFill>
              </a:rPr>
              <a:t>Trouble</a:t>
            </a:r>
            <a:endParaRPr lang="sv-SE" dirty="0">
              <a:solidFill>
                <a:schemeClr val="bg1"/>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520717"/>
            <a:ext cx="6132292" cy="4587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4651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971516"/>
            <a:ext cx="6797565" cy="3821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3165" y="4027148"/>
            <a:ext cx="5040560" cy="483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2003165" y="411511"/>
            <a:ext cx="5040560" cy="584775"/>
          </a:xfrm>
          <a:prstGeom prst="rect">
            <a:avLst/>
          </a:prstGeom>
          <a:noFill/>
        </p:spPr>
        <p:txBody>
          <a:bodyPr wrap="square" rtlCol="0">
            <a:spAutoFit/>
          </a:bodyPr>
          <a:lstStyle/>
          <a:p>
            <a:pPr algn="ctr"/>
            <a:r>
              <a:rPr lang="sv-SE" sz="3200" b="1" dirty="0" err="1">
                <a:solidFill>
                  <a:schemeClr val="bg1"/>
                </a:solidFill>
              </a:rPr>
              <a:t>Ransomware</a:t>
            </a:r>
            <a:r>
              <a:rPr lang="sv-SE" sz="3200" b="1" dirty="0">
                <a:solidFill>
                  <a:schemeClr val="bg1"/>
                </a:solidFill>
              </a:rPr>
              <a:t> tar liv</a:t>
            </a:r>
          </a:p>
        </p:txBody>
      </p:sp>
    </p:spTree>
    <p:extLst>
      <p:ext uri="{BB962C8B-B14F-4D97-AF65-F5344CB8AC3E}">
        <p14:creationId xmlns:p14="http://schemas.microsoft.com/office/powerpoint/2010/main" val="2964855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www.bleepstatic.com/content/hl-images/2020/08/21/darkside.jpg"/>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221600"/>
            <a:ext cx="8784976" cy="3294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ruta 2"/>
          <p:cNvSpPr txBox="1"/>
          <p:nvPr/>
        </p:nvSpPr>
        <p:spPr>
          <a:xfrm>
            <a:off x="1043608" y="573528"/>
            <a:ext cx="7380312" cy="1200329"/>
          </a:xfrm>
          <a:prstGeom prst="rect">
            <a:avLst/>
          </a:prstGeom>
          <a:noFill/>
        </p:spPr>
        <p:txBody>
          <a:bodyPr wrap="square" rtlCol="0">
            <a:spAutoFit/>
          </a:bodyPr>
          <a:lstStyle/>
          <a:p>
            <a:r>
              <a:rPr lang="sv-SE" sz="3600" b="1" u="sng" dirty="0" err="1">
                <a:solidFill>
                  <a:schemeClr val="bg1"/>
                </a:solidFill>
              </a:rPr>
              <a:t>Darkside</a:t>
            </a:r>
            <a:r>
              <a:rPr lang="sv-SE" sz="3600" dirty="0">
                <a:solidFill>
                  <a:schemeClr val="bg1"/>
                </a:solidFill>
              </a:rPr>
              <a:t> </a:t>
            </a:r>
            <a:r>
              <a:rPr lang="sv-SE" sz="3600" dirty="0" err="1">
                <a:solidFill>
                  <a:schemeClr val="bg1"/>
                </a:solidFill>
              </a:rPr>
              <a:t>Ransomware</a:t>
            </a:r>
            <a:r>
              <a:rPr lang="sv-SE" sz="3600" dirty="0">
                <a:solidFill>
                  <a:schemeClr val="bg1"/>
                </a:solidFill>
              </a:rPr>
              <a:t> is </a:t>
            </a:r>
            <a:r>
              <a:rPr lang="sv-SE" sz="3600" dirty="0" err="1">
                <a:solidFill>
                  <a:schemeClr val="bg1"/>
                </a:solidFill>
              </a:rPr>
              <a:t>creating</a:t>
            </a:r>
            <a:r>
              <a:rPr lang="sv-SE" sz="3600" dirty="0">
                <a:solidFill>
                  <a:schemeClr val="bg1"/>
                </a:solidFill>
              </a:rPr>
              <a:t> a </a:t>
            </a:r>
            <a:r>
              <a:rPr lang="sv-SE" sz="3600" dirty="0" err="1">
                <a:solidFill>
                  <a:schemeClr val="bg1"/>
                </a:solidFill>
              </a:rPr>
              <a:t>secure</a:t>
            </a:r>
            <a:r>
              <a:rPr lang="sv-SE" sz="3600" dirty="0">
                <a:solidFill>
                  <a:schemeClr val="bg1"/>
                </a:solidFill>
              </a:rPr>
              <a:t> data </a:t>
            </a:r>
            <a:r>
              <a:rPr lang="sv-SE" sz="3600" dirty="0" err="1">
                <a:solidFill>
                  <a:schemeClr val="bg1"/>
                </a:solidFill>
              </a:rPr>
              <a:t>leak</a:t>
            </a:r>
            <a:r>
              <a:rPr lang="sv-SE" sz="3600" dirty="0">
                <a:solidFill>
                  <a:schemeClr val="bg1"/>
                </a:solidFill>
              </a:rPr>
              <a:t> service in Iran!</a:t>
            </a:r>
          </a:p>
        </p:txBody>
      </p:sp>
      <p:sp>
        <p:nvSpPr>
          <p:cNvPr id="5" name="textruta 4"/>
          <p:cNvSpPr txBox="1"/>
          <p:nvPr/>
        </p:nvSpPr>
        <p:spPr>
          <a:xfrm>
            <a:off x="1187624" y="4137925"/>
            <a:ext cx="7128792" cy="646331"/>
          </a:xfrm>
          <a:prstGeom prst="rect">
            <a:avLst/>
          </a:prstGeom>
          <a:noFill/>
        </p:spPr>
        <p:txBody>
          <a:bodyPr wrap="square" rtlCol="0">
            <a:spAutoFit/>
          </a:bodyPr>
          <a:lstStyle/>
          <a:p>
            <a:pPr algn="ctr"/>
            <a:r>
              <a:rPr lang="sv-SE" sz="3600" b="1" dirty="0">
                <a:solidFill>
                  <a:schemeClr val="bg1"/>
                </a:solidFill>
              </a:rPr>
              <a:t>R-a-</a:t>
            </a:r>
            <a:r>
              <a:rPr lang="sv-SE" sz="3600" b="1" dirty="0" err="1">
                <a:solidFill>
                  <a:schemeClr val="bg1"/>
                </a:solidFill>
              </a:rPr>
              <a:t>a-S</a:t>
            </a:r>
            <a:r>
              <a:rPr lang="sv-SE" sz="3600" b="1" dirty="0">
                <a:solidFill>
                  <a:schemeClr val="bg1"/>
                </a:solidFill>
              </a:rPr>
              <a:t>, so </a:t>
            </a:r>
            <a:r>
              <a:rPr lang="sv-SE" sz="3600" b="1" dirty="0" err="1">
                <a:solidFill>
                  <a:schemeClr val="bg1"/>
                </a:solidFill>
              </a:rPr>
              <a:t>what´s</a:t>
            </a:r>
            <a:r>
              <a:rPr lang="sv-SE" sz="3600" b="1" dirty="0">
                <a:solidFill>
                  <a:schemeClr val="bg1"/>
                </a:solidFill>
              </a:rPr>
              <a:t>  the </a:t>
            </a:r>
            <a:r>
              <a:rPr lang="sv-SE" sz="3600" b="1" dirty="0" err="1">
                <a:solidFill>
                  <a:schemeClr val="bg1"/>
                </a:solidFill>
              </a:rPr>
              <a:t>Fuzz</a:t>
            </a:r>
            <a:r>
              <a:rPr lang="sv-SE" sz="3600" b="1" dirty="0">
                <a:solidFill>
                  <a:schemeClr val="bg1"/>
                </a:solidFill>
              </a:rPr>
              <a:t>..?</a:t>
            </a:r>
          </a:p>
        </p:txBody>
      </p:sp>
    </p:spTree>
    <p:extLst>
      <p:ext uri="{BB962C8B-B14F-4D97-AF65-F5344CB8AC3E}">
        <p14:creationId xmlns:p14="http://schemas.microsoft.com/office/powerpoint/2010/main" val="2605126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ubrik 1"/>
          <p:cNvSpPr>
            <a:spLocks noGrp="1"/>
          </p:cNvSpPr>
          <p:nvPr>
            <p:ph type="title" idx="4294967295"/>
          </p:nvPr>
        </p:nvSpPr>
        <p:spPr>
          <a:xfrm>
            <a:off x="0" y="1"/>
            <a:ext cx="9144000" cy="5143501"/>
          </a:xfrm>
        </p:spPr>
        <p:txBody>
          <a:bodyPr/>
          <a:lstStyle/>
          <a:p>
            <a:pPr algn="ctr"/>
            <a:r>
              <a:rPr lang="sv-SE" altLang="sv-SE" dirty="0">
                <a:solidFill>
                  <a:schemeClr val="bg1"/>
                </a:solidFill>
              </a:rPr>
              <a:t> </a:t>
            </a:r>
            <a:br>
              <a:rPr lang="sv-SE" altLang="sv-SE" sz="2200" dirty="0">
                <a:solidFill>
                  <a:schemeClr val="bg1"/>
                </a:solidFill>
              </a:rPr>
            </a:br>
            <a:br>
              <a:rPr lang="sv-SE" altLang="sv-SE" sz="2200" dirty="0">
                <a:solidFill>
                  <a:schemeClr val="bg1"/>
                </a:solidFill>
              </a:rPr>
            </a:br>
            <a:r>
              <a:rPr lang="sv-SE" altLang="sv-SE" sz="2200" dirty="0">
                <a:solidFill>
                  <a:schemeClr val="bg1"/>
                </a:solidFill>
              </a:rPr>
              <a:t>      </a:t>
            </a:r>
            <a:r>
              <a:rPr lang="sv-SE" altLang="sv-SE" sz="3200" dirty="0">
                <a:solidFill>
                  <a:schemeClr val="bg1"/>
                </a:solidFill>
              </a:rPr>
              <a:t>2.200.000.000.000 Sek</a:t>
            </a:r>
            <a:br>
              <a:rPr lang="sv-SE" altLang="sv-SE" sz="2200" dirty="0">
                <a:solidFill>
                  <a:schemeClr val="bg1"/>
                </a:solidFill>
              </a:rPr>
            </a:br>
            <a:r>
              <a:rPr lang="sv-SE" altLang="sv-SE" sz="2200" dirty="0">
                <a:solidFill>
                  <a:schemeClr val="bg1"/>
                </a:solidFill>
              </a:rPr>
              <a:t> </a:t>
            </a:r>
            <a:br>
              <a:rPr lang="sv-SE" altLang="sv-SE" sz="2200" dirty="0">
                <a:solidFill>
                  <a:schemeClr val="bg1"/>
                </a:solidFill>
              </a:rPr>
            </a:br>
            <a:r>
              <a:rPr lang="sv-SE" altLang="sv-SE" sz="2200" dirty="0">
                <a:solidFill>
                  <a:schemeClr val="bg1"/>
                </a:solidFill>
              </a:rPr>
              <a:t>Motsvarar 31.534 Sek / innevånare i England</a:t>
            </a:r>
            <a:br>
              <a:rPr lang="sv-SE" altLang="sv-SE" sz="2200" dirty="0">
                <a:solidFill>
                  <a:srgbClr val="00B0F0"/>
                </a:solidFill>
              </a:rPr>
            </a:br>
            <a:br>
              <a:rPr lang="sv-SE" altLang="sv-SE" sz="2200" dirty="0">
                <a:solidFill>
                  <a:schemeClr val="tx1"/>
                </a:solidFill>
              </a:rPr>
            </a:br>
            <a:br>
              <a:rPr lang="sv-SE" altLang="sv-SE" sz="2200" dirty="0">
                <a:solidFill>
                  <a:schemeClr val="tx1"/>
                </a:solidFill>
              </a:rPr>
            </a:br>
            <a:br>
              <a:rPr lang="sv-SE" altLang="sv-SE" sz="2200" dirty="0">
                <a:solidFill>
                  <a:schemeClr val="tx1"/>
                </a:solidFill>
              </a:rPr>
            </a:br>
            <a:endParaRPr lang="sv-SE" altLang="sv-SE" sz="2200" dirty="0">
              <a:solidFill>
                <a:schemeClr val="tx1"/>
              </a:solidFill>
            </a:endParaRPr>
          </a:p>
        </p:txBody>
      </p:sp>
    </p:spTree>
    <p:extLst>
      <p:ext uri="{BB962C8B-B14F-4D97-AF65-F5344CB8AC3E}">
        <p14:creationId xmlns:p14="http://schemas.microsoft.com/office/powerpoint/2010/main" val="3582504186"/>
      </p:ext>
    </p:extLst>
  </p:cSld>
  <p:clrMapOvr>
    <a:masterClrMapping/>
  </p:clrMapOvr>
  <p:transition advTm="22966">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3568" y="438919"/>
            <a:ext cx="7848872" cy="857250"/>
          </a:xfrm>
        </p:spPr>
        <p:txBody>
          <a:bodyPr>
            <a:normAutofit fontScale="90000"/>
          </a:bodyPr>
          <a:lstStyle/>
          <a:p>
            <a:pPr algn="ctr"/>
            <a:r>
              <a:rPr lang="sv-SE" dirty="0">
                <a:solidFill>
                  <a:schemeClr val="bg1"/>
                </a:solidFill>
              </a:rPr>
              <a:t>Black </a:t>
            </a:r>
            <a:r>
              <a:rPr lang="sv-SE" dirty="0" err="1">
                <a:solidFill>
                  <a:schemeClr val="bg1"/>
                </a:solidFill>
              </a:rPr>
              <a:t>Friday</a:t>
            </a:r>
            <a:r>
              <a:rPr lang="sv-SE" dirty="0">
                <a:solidFill>
                  <a:schemeClr val="bg1"/>
                </a:solidFill>
              </a:rPr>
              <a:t> - endast toppen av ett isberg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2244" y="1467363"/>
            <a:ext cx="5015901" cy="312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u0016181\Desktop\foton powerpoint\Hacker bermix-studio-F7DAQIDSk98-unspla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5763" y="1419622"/>
            <a:ext cx="2523101"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379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p:cNvPicPr>
            <a:picLocks noChangeAspect="1" noChangeArrowheads="1"/>
          </p:cNvPicPr>
          <p:nvPr/>
        </p:nvPicPr>
        <p:blipFill>
          <a:blip r:embed="rId2" cstate="print"/>
          <a:srcRect/>
          <a:stretch>
            <a:fillRect/>
          </a:stretch>
        </p:blipFill>
        <p:spPr bwMode="auto">
          <a:xfrm>
            <a:off x="1871700" y="1383618"/>
            <a:ext cx="4536504" cy="3275306"/>
          </a:xfrm>
          <a:prstGeom prst="rect">
            <a:avLst/>
          </a:prstGeom>
          <a:noFill/>
          <a:ln w="9525">
            <a:noFill/>
            <a:miter lim="800000"/>
            <a:headEnd/>
            <a:tailEnd/>
          </a:ln>
        </p:spPr>
      </p:pic>
      <p:sp>
        <p:nvSpPr>
          <p:cNvPr id="3" name="Rubrik 2"/>
          <p:cNvSpPr>
            <a:spLocks noGrp="1"/>
          </p:cNvSpPr>
          <p:nvPr>
            <p:ph type="ctrTitle" sz="quarter"/>
          </p:nvPr>
        </p:nvSpPr>
        <p:spPr>
          <a:xfrm>
            <a:off x="685800" y="160647"/>
            <a:ext cx="7772400" cy="1196440"/>
          </a:xfrm>
        </p:spPr>
        <p:txBody>
          <a:bodyPr>
            <a:normAutofit fontScale="90000"/>
          </a:bodyPr>
          <a:lstStyle/>
          <a:p>
            <a:pPr algn="ctr"/>
            <a:r>
              <a:rPr lang="sv-SE" sz="4431" dirty="0">
                <a:solidFill>
                  <a:schemeClr val="bg1"/>
                </a:solidFill>
              </a:rPr>
              <a:t>Banktrojan </a:t>
            </a:r>
            <a:r>
              <a:rPr lang="sv-SE" sz="4431" dirty="0" err="1">
                <a:solidFill>
                  <a:schemeClr val="bg1"/>
                </a:solidFill>
              </a:rPr>
              <a:t>Retefe</a:t>
            </a:r>
            <a:r>
              <a:rPr lang="sv-SE" sz="4431" dirty="0">
                <a:solidFill>
                  <a:schemeClr val="bg1"/>
                </a:solidFill>
              </a:rPr>
              <a:t> (</a:t>
            </a:r>
            <a:r>
              <a:rPr lang="sv-SE" sz="4431" dirty="0" err="1">
                <a:solidFill>
                  <a:schemeClr val="bg1"/>
                </a:solidFill>
              </a:rPr>
              <a:t>Rovnix</a:t>
            </a:r>
            <a:r>
              <a:rPr lang="sv-SE" sz="4431" dirty="0">
                <a:solidFill>
                  <a:schemeClr val="bg1"/>
                </a:solidFill>
              </a:rPr>
              <a:t>)</a:t>
            </a:r>
            <a:br>
              <a:rPr lang="sv-SE" sz="3446" dirty="0">
                <a:solidFill>
                  <a:schemeClr val="bg1"/>
                </a:solidFill>
              </a:rPr>
            </a:br>
            <a:r>
              <a:rPr lang="sv-SE" sz="3446" dirty="0" err="1">
                <a:solidFill>
                  <a:schemeClr val="bg1"/>
                </a:solidFill>
              </a:rPr>
              <a:t>Phishingmailet</a:t>
            </a:r>
            <a:endParaRPr lang="sv-SE" sz="3446" dirty="0">
              <a:solidFill>
                <a:schemeClr val="bg1"/>
              </a:solidFill>
            </a:endParaRPr>
          </a:p>
        </p:txBody>
      </p:sp>
    </p:spTree>
    <p:extLst>
      <p:ext uri="{BB962C8B-B14F-4D97-AF65-F5344CB8AC3E}">
        <p14:creationId xmlns:p14="http://schemas.microsoft.com/office/powerpoint/2010/main" val="1765591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sz="quarter"/>
          </p:nvPr>
        </p:nvSpPr>
        <p:spPr>
          <a:xfrm>
            <a:off x="700898" y="-53772"/>
            <a:ext cx="7772400" cy="997033"/>
          </a:xfrm>
        </p:spPr>
        <p:txBody>
          <a:bodyPr/>
          <a:lstStyle/>
          <a:p>
            <a:pPr algn="ctr"/>
            <a:r>
              <a:rPr lang="sv-SE" sz="2954" dirty="0">
                <a:solidFill>
                  <a:schemeClr val="bg1"/>
                </a:solidFill>
              </a:rPr>
              <a:t>Flödesschema</a:t>
            </a:r>
          </a:p>
        </p:txBody>
      </p:sp>
      <p:sp>
        <p:nvSpPr>
          <p:cNvPr id="3" name="Rektangel 2"/>
          <p:cNvSpPr/>
          <p:nvPr/>
        </p:nvSpPr>
        <p:spPr bwMode="auto">
          <a:xfrm>
            <a:off x="491606" y="4499346"/>
            <a:ext cx="1621247" cy="398810"/>
          </a:xfrm>
          <a:prstGeom prst="rect">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pPr defTabSz="1125444"/>
            <a:r>
              <a:rPr lang="sv-SE" sz="1477" dirty="0"/>
              <a:t>IT brottsling </a:t>
            </a:r>
          </a:p>
        </p:txBody>
      </p:sp>
      <p:sp>
        <p:nvSpPr>
          <p:cNvPr id="4" name="Rektangel 3"/>
          <p:cNvSpPr/>
          <p:nvPr/>
        </p:nvSpPr>
        <p:spPr bwMode="auto">
          <a:xfrm>
            <a:off x="517205" y="3502310"/>
            <a:ext cx="1575220" cy="598220"/>
          </a:xfrm>
          <a:prstGeom prst="rect">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r>
              <a:rPr lang="sv-SE" sz="1477" dirty="0"/>
              <a:t>Servrar i Tyskland och Holland</a:t>
            </a:r>
          </a:p>
        </p:txBody>
      </p:sp>
      <p:sp>
        <p:nvSpPr>
          <p:cNvPr id="5" name="Rektangel 4"/>
          <p:cNvSpPr/>
          <p:nvPr/>
        </p:nvSpPr>
        <p:spPr bwMode="auto">
          <a:xfrm>
            <a:off x="1713836" y="1774125"/>
            <a:ext cx="844062" cy="265876"/>
          </a:xfrm>
          <a:prstGeom prst="rect">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pPr defTabSz="1125444"/>
            <a:r>
              <a:rPr lang="sv-SE" sz="1477" dirty="0"/>
              <a:t>Bank 1</a:t>
            </a:r>
          </a:p>
        </p:txBody>
      </p:sp>
      <p:sp>
        <p:nvSpPr>
          <p:cNvPr id="6" name="Rektangel 5"/>
          <p:cNvSpPr/>
          <p:nvPr/>
        </p:nvSpPr>
        <p:spPr bwMode="auto">
          <a:xfrm>
            <a:off x="1713836" y="2771159"/>
            <a:ext cx="844062" cy="265876"/>
          </a:xfrm>
          <a:prstGeom prst="rect">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pPr defTabSz="1125444"/>
            <a:r>
              <a:rPr lang="sv-SE" sz="1477" dirty="0"/>
              <a:t>Bank 2</a:t>
            </a:r>
          </a:p>
        </p:txBody>
      </p:sp>
      <p:sp>
        <p:nvSpPr>
          <p:cNvPr id="7" name="Rektangel 6"/>
          <p:cNvSpPr/>
          <p:nvPr/>
        </p:nvSpPr>
        <p:spPr bwMode="auto">
          <a:xfrm>
            <a:off x="349836" y="2305874"/>
            <a:ext cx="1231063" cy="332345"/>
          </a:xfrm>
          <a:prstGeom prst="rect">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pPr defTabSz="1125444"/>
            <a:r>
              <a:rPr lang="sv-SE" sz="1477" dirty="0"/>
              <a:t>200/timme</a:t>
            </a:r>
          </a:p>
        </p:txBody>
      </p:sp>
      <p:sp>
        <p:nvSpPr>
          <p:cNvPr id="9" name="Rektangel 8"/>
          <p:cNvSpPr/>
          <p:nvPr/>
        </p:nvSpPr>
        <p:spPr bwMode="auto">
          <a:xfrm>
            <a:off x="3109684" y="1774125"/>
            <a:ext cx="997034" cy="265876"/>
          </a:xfrm>
          <a:prstGeom prst="rect">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pPr defTabSz="1125444"/>
            <a:r>
              <a:rPr lang="sv-SE" sz="1477" dirty="0"/>
              <a:t>Offer</a:t>
            </a:r>
          </a:p>
        </p:txBody>
      </p:sp>
      <p:sp>
        <p:nvSpPr>
          <p:cNvPr id="10" name="Rektangel 9"/>
          <p:cNvSpPr/>
          <p:nvPr/>
        </p:nvSpPr>
        <p:spPr bwMode="auto">
          <a:xfrm>
            <a:off x="3109684" y="2771159"/>
            <a:ext cx="997034" cy="265876"/>
          </a:xfrm>
          <a:prstGeom prst="rect">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pPr defTabSz="1125444"/>
            <a:r>
              <a:rPr lang="sv-SE" sz="1477" dirty="0"/>
              <a:t>Offer</a:t>
            </a:r>
          </a:p>
        </p:txBody>
      </p:sp>
      <p:sp>
        <p:nvSpPr>
          <p:cNvPr id="11" name="Rektangel 10"/>
          <p:cNvSpPr/>
          <p:nvPr/>
        </p:nvSpPr>
        <p:spPr bwMode="auto">
          <a:xfrm>
            <a:off x="4372594" y="1774124"/>
            <a:ext cx="1134974" cy="531750"/>
          </a:xfrm>
          <a:prstGeom prst="rect">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pPr defTabSz="1125444"/>
            <a:r>
              <a:rPr lang="sv-SE" sz="1477" dirty="0"/>
              <a:t>Penning-tvättare</a:t>
            </a:r>
          </a:p>
        </p:txBody>
      </p:sp>
      <p:sp>
        <p:nvSpPr>
          <p:cNvPr id="12" name="Rektangel 11"/>
          <p:cNvSpPr/>
          <p:nvPr/>
        </p:nvSpPr>
        <p:spPr bwMode="auto">
          <a:xfrm>
            <a:off x="4449079" y="2571751"/>
            <a:ext cx="1176406" cy="531748"/>
          </a:xfrm>
          <a:prstGeom prst="rect">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pPr defTabSz="1125444"/>
            <a:r>
              <a:rPr lang="sv-SE" sz="1477" dirty="0"/>
              <a:t>Penning- tvättare</a:t>
            </a:r>
          </a:p>
        </p:txBody>
      </p:sp>
      <p:sp>
        <p:nvSpPr>
          <p:cNvPr id="13" name="Rektangel 12"/>
          <p:cNvSpPr/>
          <p:nvPr/>
        </p:nvSpPr>
        <p:spPr bwMode="auto">
          <a:xfrm>
            <a:off x="5967848" y="1869941"/>
            <a:ext cx="1043469" cy="265877"/>
          </a:xfrm>
          <a:prstGeom prst="rect">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pPr defTabSz="1125444"/>
            <a:r>
              <a:rPr lang="sv-SE" sz="1477" dirty="0"/>
              <a:t>WU</a:t>
            </a:r>
          </a:p>
        </p:txBody>
      </p:sp>
      <p:sp>
        <p:nvSpPr>
          <p:cNvPr id="14" name="Rektangel 13"/>
          <p:cNvSpPr/>
          <p:nvPr/>
        </p:nvSpPr>
        <p:spPr bwMode="auto">
          <a:xfrm>
            <a:off x="5947814" y="2671454"/>
            <a:ext cx="1063503" cy="265877"/>
          </a:xfrm>
          <a:prstGeom prst="rect">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pPr defTabSz="1125444"/>
            <a:r>
              <a:rPr lang="sv-SE" sz="1477" dirty="0"/>
              <a:t>WU</a:t>
            </a:r>
          </a:p>
        </p:txBody>
      </p:sp>
      <p:sp>
        <p:nvSpPr>
          <p:cNvPr id="15" name="Rektangel 14"/>
          <p:cNvSpPr/>
          <p:nvPr/>
        </p:nvSpPr>
        <p:spPr bwMode="auto">
          <a:xfrm>
            <a:off x="7204123" y="1774122"/>
            <a:ext cx="1070105" cy="503765"/>
          </a:xfrm>
          <a:prstGeom prst="rect">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pPr defTabSz="1125444"/>
            <a:r>
              <a:rPr lang="sv-SE" sz="1477" dirty="0"/>
              <a:t>Penning- tvättare</a:t>
            </a:r>
          </a:p>
        </p:txBody>
      </p:sp>
      <p:sp>
        <p:nvSpPr>
          <p:cNvPr id="16" name="Rektangel 15"/>
          <p:cNvSpPr/>
          <p:nvPr/>
        </p:nvSpPr>
        <p:spPr bwMode="auto">
          <a:xfrm>
            <a:off x="7204123" y="2571752"/>
            <a:ext cx="1070104" cy="575777"/>
          </a:xfrm>
          <a:prstGeom prst="rect">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pPr defTabSz="1125444"/>
            <a:r>
              <a:rPr lang="sv-SE" sz="1477" dirty="0"/>
              <a:t>Penning- tvättare</a:t>
            </a:r>
          </a:p>
        </p:txBody>
      </p:sp>
      <p:sp>
        <p:nvSpPr>
          <p:cNvPr id="17" name="Ellips 16"/>
          <p:cNvSpPr/>
          <p:nvPr/>
        </p:nvSpPr>
        <p:spPr bwMode="auto">
          <a:xfrm>
            <a:off x="3608201" y="910026"/>
            <a:ext cx="1296144" cy="664689"/>
          </a:xfrm>
          <a:prstGeom prst="ellipse">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pPr defTabSz="1125444"/>
            <a:r>
              <a:rPr lang="sv-SE" sz="1477" dirty="0"/>
              <a:t>Rysk Kärlek</a:t>
            </a:r>
          </a:p>
        </p:txBody>
      </p:sp>
      <p:sp>
        <p:nvSpPr>
          <p:cNvPr id="18" name="Ellips 17"/>
          <p:cNvSpPr/>
          <p:nvPr/>
        </p:nvSpPr>
        <p:spPr bwMode="auto">
          <a:xfrm>
            <a:off x="5103753" y="910028"/>
            <a:ext cx="1395847" cy="694035"/>
          </a:xfrm>
          <a:prstGeom prst="ellipse">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pPr defTabSz="1125444"/>
            <a:r>
              <a:rPr lang="sv-SE" sz="1477" dirty="0"/>
              <a:t>Eller kriminell?</a:t>
            </a:r>
          </a:p>
        </p:txBody>
      </p:sp>
      <p:sp>
        <p:nvSpPr>
          <p:cNvPr id="19" name="Ellips 18"/>
          <p:cNvSpPr/>
          <p:nvPr/>
        </p:nvSpPr>
        <p:spPr bwMode="auto">
          <a:xfrm>
            <a:off x="3840843" y="3369376"/>
            <a:ext cx="1196441" cy="697927"/>
          </a:xfrm>
          <a:prstGeom prst="ellipse">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pPr defTabSz="1125444"/>
            <a:r>
              <a:rPr lang="sv-SE" sz="1477" dirty="0"/>
              <a:t>Rysk kärlek</a:t>
            </a:r>
          </a:p>
        </p:txBody>
      </p:sp>
      <p:sp>
        <p:nvSpPr>
          <p:cNvPr id="20" name="Ellips 19"/>
          <p:cNvSpPr/>
          <p:nvPr/>
        </p:nvSpPr>
        <p:spPr bwMode="auto">
          <a:xfrm>
            <a:off x="5170220" y="3302907"/>
            <a:ext cx="1462316" cy="764389"/>
          </a:xfrm>
          <a:prstGeom prst="ellipse">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pPr defTabSz="1125444"/>
            <a:r>
              <a:rPr lang="sv-SE" sz="1477" dirty="0"/>
              <a:t>Eller kriminell?</a:t>
            </a:r>
          </a:p>
        </p:txBody>
      </p:sp>
      <p:cxnSp>
        <p:nvCxnSpPr>
          <p:cNvPr id="22" name="Rak 21"/>
          <p:cNvCxnSpPr>
            <a:cxnSpLocks/>
            <a:stCxn id="12" idx="2"/>
          </p:cNvCxnSpPr>
          <p:nvPr/>
        </p:nvCxnSpPr>
        <p:spPr bwMode="auto">
          <a:xfrm flipH="1">
            <a:off x="4694922" y="3103499"/>
            <a:ext cx="342360" cy="265878"/>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Rak 23"/>
          <p:cNvCxnSpPr>
            <a:cxnSpLocks/>
            <a:stCxn id="12" idx="2"/>
          </p:cNvCxnSpPr>
          <p:nvPr/>
        </p:nvCxnSpPr>
        <p:spPr bwMode="auto">
          <a:xfrm>
            <a:off x="5037282" y="3103499"/>
            <a:ext cx="322329" cy="265878"/>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Rak 25"/>
          <p:cNvCxnSpPr>
            <a:cxnSpLocks/>
            <a:stCxn id="17" idx="4"/>
            <a:endCxn id="11" idx="0"/>
          </p:cNvCxnSpPr>
          <p:nvPr/>
        </p:nvCxnSpPr>
        <p:spPr bwMode="auto">
          <a:xfrm>
            <a:off x="4256273" y="1574715"/>
            <a:ext cx="683808" cy="199409"/>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Rak 27"/>
          <p:cNvCxnSpPr>
            <a:cxnSpLocks/>
            <a:stCxn id="18" idx="4"/>
            <a:endCxn id="11" idx="0"/>
          </p:cNvCxnSpPr>
          <p:nvPr/>
        </p:nvCxnSpPr>
        <p:spPr bwMode="auto">
          <a:xfrm flipH="1">
            <a:off x="4940081" y="1604063"/>
            <a:ext cx="861596" cy="170061"/>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Rak pil 30"/>
          <p:cNvCxnSpPr>
            <a:stCxn id="3" idx="0"/>
            <a:endCxn id="4" idx="2"/>
          </p:cNvCxnSpPr>
          <p:nvPr/>
        </p:nvCxnSpPr>
        <p:spPr bwMode="auto">
          <a:xfrm flipV="1">
            <a:off x="1302230" y="4100530"/>
            <a:ext cx="2585" cy="398816"/>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Rak pil 35"/>
          <p:cNvCxnSpPr>
            <a:cxnSpLocks/>
          </p:cNvCxnSpPr>
          <p:nvPr/>
        </p:nvCxnSpPr>
        <p:spPr bwMode="auto">
          <a:xfrm flipV="1">
            <a:off x="1846774" y="3103504"/>
            <a:ext cx="0" cy="398813"/>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Rak pil 37"/>
          <p:cNvCxnSpPr>
            <a:cxnSpLocks/>
          </p:cNvCxnSpPr>
          <p:nvPr/>
        </p:nvCxnSpPr>
        <p:spPr bwMode="auto">
          <a:xfrm flipV="1">
            <a:off x="849740" y="2704688"/>
            <a:ext cx="0" cy="797627"/>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Rak pil 39"/>
          <p:cNvCxnSpPr/>
          <p:nvPr/>
        </p:nvCxnSpPr>
        <p:spPr bwMode="auto">
          <a:xfrm flipV="1">
            <a:off x="1447960" y="2040000"/>
            <a:ext cx="265876" cy="265876"/>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Rak pil 41"/>
          <p:cNvCxnSpPr>
            <a:stCxn id="5" idx="3"/>
            <a:endCxn id="9" idx="1"/>
          </p:cNvCxnSpPr>
          <p:nvPr/>
        </p:nvCxnSpPr>
        <p:spPr bwMode="auto">
          <a:xfrm>
            <a:off x="2557898" y="1907061"/>
            <a:ext cx="551786" cy="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Rak pil 43"/>
          <p:cNvCxnSpPr>
            <a:stCxn id="6" idx="3"/>
            <a:endCxn id="10" idx="1"/>
          </p:cNvCxnSpPr>
          <p:nvPr/>
        </p:nvCxnSpPr>
        <p:spPr bwMode="auto">
          <a:xfrm>
            <a:off x="2557898" y="2904095"/>
            <a:ext cx="551786" cy="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Rak pil 45"/>
          <p:cNvCxnSpPr>
            <a:cxnSpLocks/>
            <a:stCxn id="9" idx="3"/>
            <a:endCxn id="11" idx="1"/>
          </p:cNvCxnSpPr>
          <p:nvPr/>
        </p:nvCxnSpPr>
        <p:spPr bwMode="auto">
          <a:xfrm>
            <a:off x="4106718" y="1907063"/>
            <a:ext cx="265876" cy="132936"/>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Rak pil 47"/>
          <p:cNvCxnSpPr>
            <a:cxnSpLocks/>
            <a:stCxn id="10" idx="3"/>
            <a:endCxn id="12" idx="1"/>
          </p:cNvCxnSpPr>
          <p:nvPr/>
        </p:nvCxnSpPr>
        <p:spPr bwMode="auto">
          <a:xfrm flipV="1">
            <a:off x="4106718" y="2837625"/>
            <a:ext cx="342361" cy="66472"/>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Rak pil 49"/>
          <p:cNvCxnSpPr>
            <a:cxnSpLocks/>
            <a:stCxn id="11" idx="3"/>
            <a:endCxn id="13" idx="1"/>
          </p:cNvCxnSpPr>
          <p:nvPr/>
        </p:nvCxnSpPr>
        <p:spPr bwMode="auto">
          <a:xfrm flipV="1">
            <a:off x="5507568" y="2002880"/>
            <a:ext cx="460280" cy="37119"/>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Rak pil 51"/>
          <p:cNvCxnSpPr>
            <a:cxnSpLocks/>
            <a:stCxn id="12" idx="3"/>
            <a:endCxn id="14" idx="1"/>
          </p:cNvCxnSpPr>
          <p:nvPr/>
        </p:nvCxnSpPr>
        <p:spPr bwMode="auto">
          <a:xfrm flipV="1">
            <a:off x="5625485" y="2804393"/>
            <a:ext cx="322329" cy="33232"/>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Rak pil 53"/>
          <p:cNvCxnSpPr>
            <a:cxnSpLocks/>
            <a:stCxn id="14" idx="3"/>
            <a:endCxn id="16" idx="1"/>
          </p:cNvCxnSpPr>
          <p:nvPr/>
        </p:nvCxnSpPr>
        <p:spPr bwMode="auto">
          <a:xfrm>
            <a:off x="7011317" y="2804393"/>
            <a:ext cx="192806" cy="55248"/>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Rak pil 55"/>
          <p:cNvCxnSpPr>
            <a:cxnSpLocks/>
            <a:stCxn id="13" idx="3"/>
            <a:endCxn id="15" idx="1"/>
          </p:cNvCxnSpPr>
          <p:nvPr/>
        </p:nvCxnSpPr>
        <p:spPr bwMode="auto">
          <a:xfrm>
            <a:off x="7011317" y="2002880"/>
            <a:ext cx="192806" cy="23125"/>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Rak pil 38"/>
          <p:cNvCxnSpPr/>
          <p:nvPr/>
        </p:nvCxnSpPr>
        <p:spPr bwMode="auto">
          <a:xfrm flipH="1">
            <a:off x="1514430" y="2040000"/>
            <a:ext cx="1595254" cy="265876"/>
          </a:xfrm>
          <a:prstGeom prst="straightConnector1">
            <a:avLst/>
          </a:prstGeom>
          <a:solidFill>
            <a:schemeClr val="accent1"/>
          </a:solidFill>
          <a:ln w="31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Rektangel 57">
            <a:extLst>
              <a:ext uri="{FF2B5EF4-FFF2-40B4-BE49-F238E27FC236}">
                <a16:creationId xmlns:a16="http://schemas.microsoft.com/office/drawing/2014/main" id="{6262A497-C487-2C4B-A3C7-1FD08CF661CD}"/>
              </a:ext>
            </a:extLst>
          </p:cNvPr>
          <p:cNvSpPr/>
          <p:nvPr/>
        </p:nvSpPr>
        <p:spPr bwMode="auto">
          <a:xfrm>
            <a:off x="7912062" y="2277888"/>
            <a:ext cx="1163206" cy="265876"/>
          </a:xfrm>
          <a:prstGeom prst="rect">
            <a:avLst/>
          </a:prstGeom>
          <a:solidFill>
            <a:schemeClr val="bg1"/>
          </a:solidFill>
          <a:ln w="12699" cap="flat" cmpd="sng" algn="ctr">
            <a:solidFill>
              <a:schemeClr val="tx1"/>
            </a:solidFill>
            <a:prstDash val="solid"/>
            <a:round/>
            <a:headEnd type="none" w="med" len="med"/>
            <a:tailEnd type="none" w="med" len="med"/>
          </a:ln>
          <a:effectLst/>
        </p:spPr>
        <p:txBody>
          <a:bodyPr vert="horz" wrap="square" lIns="112542" tIns="56271" rIns="112542" bIns="56271" numCol="1" rtlCol="0" anchor="t" anchorCtr="0" compatLnSpc="1">
            <a:prstTxWarp prst="textNoShape">
              <a:avLst/>
            </a:prstTxWarp>
          </a:bodyPr>
          <a:lstStyle/>
          <a:p>
            <a:pPr defTabSz="1125444"/>
            <a:r>
              <a:rPr lang="sv-SE" sz="1477" dirty="0" err="1"/>
              <a:t>Mastermind</a:t>
            </a:r>
            <a:endParaRPr lang="sv-SE" sz="1477" dirty="0"/>
          </a:p>
        </p:txBody>
      </p:sp>
      <p:cxnSp>
        <p:nvCxnSpPr>
          <p:cNvPr id="59" name="Rak pil 58">
            <a:extLst>
              <a:ext uri="{FF2B5EF4-FFF2-40B4-BE49-F238E27FC236}">
                <a16:creationId xmlns:a16="http://schemas.microsoft.com/office/drawing/2014/main" id="{6844E1E3-CC14-B342-8E11-9DE2B1FABA6B}"/>
              </a:ext>
            </a:extLst>
          </p:cNvPr>
          <p:cNvCxnSpPr>
            <a:cxnSpLocks/>
            <a:stCxn id="16" idx="3"/>
            <a:endCxn id="58" idx="2"/>
          </p:cNvCxnSpPr>
          <p:nvPr/>
        </p:nvCxnSpPr>
        <p:spPr bwMode="auto">
          <a:xfrm flipV="1">
            <a:off x="8274227" y="2543764"/>
            <a:ext cx="219438" cy="315877"/>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Rak pil 61">
            <a:extLst>
              <a:ext uri="{FF2B5EF4-FFF2-40B4-BE49-F238E27FC236}">
                <a16:creationId xmlns:a16="http://schemas.microsoft.com/office/drawing/2014/main" id="{8CB85A3A-1973-5141-BAEB-BFDAF1B21749}"/>
              </a:ext>
            </a:extLst>
          </p:cNvPr>
          <p:cNvCxnSpPr>
            <a:cxnSpLocks/>
            <a:stCxn id="15" idx="3"/>
            <a:endCxn id="58" idx="0"/>
          </p:cNvCxnSpPr>
          <p:nvPr/>
        </p:nvCxnSpPr>
        <p:spPr bwMode="auto">
          <a:xfrm>
            <a:off x="8274228" y="2026005"/>
            <a:ext cx="219437" cy="251883"/>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10591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fontScale="90000"/>
          </a:bodyPr>
          <a:lstStyle/>
          <a:p>
            <a:pPr algn="ctr"/>
            <a:r>
              <a:rPr lang="sv-SE" dirty="0" err="1">
                <a:solidFill>
                  <a:schemeClr val="bg1"/>
                </a:solidFill>
              </a:rPr>
              <a:t>Phishing</a:t>
            </a:r>
            <a:r>
              <a:rPr lang="sv-SE" dirty="0">
                <a:solidFill>
                  <a:schemeClr val="bg1"/>
                </a:solidFill>
              </a:rPr>
              <a:t>, vem är dum nog att gå på det…..</a:t>
            </a:r>
          </a:p>
        </p:txBody>
      </p:sp>
    </p:spTree>
    <p:extLst>
      <p:ext uri="{BB962C8B-B14F-4D97-AF65-F5344CB8AC3E}">
        <p14:creationId xmlns:p14="http://schemas.microsoft.com/office/powerpoint/2010/main" val="3752562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509716" y="195486"/>
            <a:ext cx="7688874" cy="864096"/>
          </a:xfrm>
        </p:spPr>
        <p:txBody>
          <a:bodyPr/>
          <a:lstStyle/>
          <a:p>
            <a:pPr algn="ctr"/>
            <a:r>
              <a:rPr lang="sv-SE" dirty="0">
                <a:solidFill>
                  <a:schemeClr val="bg1"/>
                </a:solidFill>
              </a:rPr>
              <a:t>Kul i telefonen</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815" y="1059582"/>
            <a:ext cx="2912676" cy="3625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371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12" y="1396981"/>
            <a:ext cx="2793979" cy="3395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ubrik 2"/>
          <p:cNvSpPr>
            <a:spLocks noGrp="1"/>
          </p:cNvSpPr>
          <p:nvPr>
            <p:ph type="title"/>
          </p:nvPr>
        </p:nvSpPr>
        <p:spPr>
          <a:xfrm>
            <a:off x="727564" y="377173"/>
            <a:ext cx="7688874" cy="686533"/>
          </a:xfrm>
        </p:spPr>
        <p:txBody>
          <a:bodyPr>
            <a:normAutofit fontScale="90000"/>
          </a:bodyPr>
          <a:lstStyle/>
          <a:p>
            <a:pPr algn="ctr"/>
            <a:r>
              <a:rPr lang="sv-SE" dirty="0">
                <a:solidFill>
                  <a:schemeClr val="bg1"/>
                </a:solidFill>
              </a:rPr>
              <a:t>Äntligen är man populär!</a:t>
            </a:r>
          </a:p>
        </p:txBody>
      </p:sp>
    </p:spTree>
    <p:extLst>
      <p:ext uri="{BB962C8B-B14F-4D97-AF65-F5344CB8AC3E}">
        <p14:creationId xmlns:p14="http://schemas.microsoft.com/office/powerpoint/2010/main" val="2572399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27564" y="53167"/>
            <a:ext cx="7688874" cy="952409"/>
          </a:xfrm>
        </p:spPr>
        <p:txBody>
          <a:bodyPr/>
          <a:lstStyle/>
          <a:p>
            <a:pPr algn="ctr"/>
            <a:r>
              <a:rPr lang="sv-SE" dirty="0">
                <a:solidFill>
                  <a:schemeClr val="bg1"/>
                </a:solidFill>
              </a:rPr>
              <a:t>Men vad i </a:t>
            </a:r>
            <a:r>
              <a:rPr lang="sv-SE" dirty="0" err="1">
                <a:solidFill>
                  <a:schemeClr val="bg1"/>
                </a:solidFill>
              </a:rPr>
              <a:t>he</a:t>
            </a:r>
            <a:r>
              <a:rPr lang="sv-SE" dirty="0">
                <a:solidFill>
                  <a:schemeClr val="bg1"/>
                </a:solidFill>
              </a:rPr>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2843" y="897564"/>
            <a:ext cx="2258316" cy="3655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4322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ln>
            <a:solidFill>
              <a:schemeClr val="tx1"/>
            </a:solidFill>
          </a:ln>
        </p:spPr>
        <p:txBody>
          <a:bodyPr/>
          <a:lstStyle/>
          <a:p>
            <a:pPr algn="ctr"/>
            <a:r>
              <a:rPr lang="sv-SE" dirty="0">
                <a:solidFill>
                  <a:schemeClr val="bg1"/>
                </a:solidFill>
              </a:rPr>
              <a:t>Lösenord, det sista skyddet..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325" y="1252538"/>
            <a:ext cx="3943350"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3548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05978"/>
            <a:ext cx="8229600" cy="1357659"/>
          </a:xfrm>
          <a:ln>
            <a:solidFill>
              <a:schemeClr val="tx1"/>
            </a:solidFill>
          </a:ln>
        </p:spPr>
        <p:txBody>
          <a:bodyPr>
            <a:normAutofit fontScale="90000"/>
          </a:bodyPr>
          <a:lstStyle/>
          <a:p>
            <a:pPr algn="ctr"/>
            <a:r>
              <a:rPr lang="sv-SE" b="1" dirty="0">
                <a:solidFill>
                  <a:schemeClr val="bg1"/>
                </a:solidFill>
              </a:rPr>
              <a:t>Starka lösenord ?</a:t>
            </a:r>
            <a:br>
              <a:rPr lang="sv-SE" b="1" dirty="0">
                <a:solidFill>
                  <a:schemeClr val="bg1"/>
                </a:solidFill>
              </a:rPr>
            </a:br>
            <a:r>
              <a:rPr lang="sv-SE" b="1" dirty="0">
                <a:solidFill>
                  <a:schemeClr val="bg1"/>
                </a:solidFill>
              </a:rPr>
              <a:t>(</a:t>
            </a:r>
            <a:r>
              <a:rPr lang="sv-SE" dirty="0">
                <a:solidFill>
                  <a:schemeClr val="bg1"/>
                </a:solidFill>
              </a:rPr>
              <a:t>Gunnebo !!)</a:t>
            </a:r>
            <a:endParaRPr lang="sv-SE" b="1" dirty="0">
              <a:solidFill>
                <a:schemeClr val="bg1"/>
              </a:solidFill>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776554"/>
            <a:ext cx="3497030" cy="1890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1" y="1761660"/>
            <a:ext cx="4403973" cy="1904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ruta 3"/>
          <p:cNvSpPr txBox="1"/>
          <p:nvPr/>
        </p:nvSpPr>
        <p:spPr>
          <a:xfrm>
            <a:off x="8028384" y="4623978"/>
            <a:ext cx="864096" cy="215444"/>
          </a:xfrm>
          <a:prstGeom prst="rect">
            <a:avLst/>
          </a:prstGeom>
          <a:noFill/>
        </p:spPr>
        <p:txBody>
          <a:bodyPr wrap="square" rtlCol="0">
            <a:spAutoFit/>
          </a:bodyPr>
          <a:lstStyle/>
          <a:p>
            <a:r>
              <a:rPr lang="sv-SE" sz="800" dirty="0"/>
              <a:t>2(2)</a:t>
            </a:r>
          </a:p>
        </p:txBody>
      </p:sp>
    </p:spTree>
    <p:extLst>
      <p:ext uri="{BB962C8B-B14F-4D97-AF65-F5344CB8AC3E}">
        <p14:creationId xmlns:p14="http://schemas.microsoft.com/office/powerpoint/2010/main" val="838773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ln>
            <a:solidFill>
              <a:schemeClr val="tx1"/>
            </a:solidFill>
          </a:ln>
        </p:spPr>
        <p:txBody>
          <a:bodyPr/>
          <a:lstStyle/>
          <a:p>
            <a:pPr algn="ctr"/>
            <a:r>
              <a:rPr lang="sv-SE" b="1" dirty="0" err="1">
                <a:solidFill>
                  <a:schemeClr val="bg1"/>
                </a:solidFill>
              </a:rPr>
              <a:t>Are</a:t>
            </a:r>
            <a:r>
              <a:rPr lang="sv-SE" b="1" dirty="0">
                <a:solidFill>
                  <a:schemeClr val="bg1"/>
                </a:solidFill>
              </a:rPr>
              <a:t> </a:t>
            </a:r>
            <a:r>
              <a:rPr lang="sv-SE" b="1" dirty="0" err="1">
                <a:solidFill>
                  <a:schemeClr val="bg1"/>
                </a:solidFill>
              </a:rPr>
              <a:t>we</a:t>
            </a:r>
            <a:r>
              <a:rPr lang="sv-SE" b="1" dirty="0">
                <a:solidFill>
                  <a:schemeClr val="bg1"/>
                </a:solidFill>
              </a:rPr>
              <a:t> </a:t>
            </a:r>
            <a:r>
              <a:rPr lang="sv-SE" b="1" dirty="0" err="1">
                <a:solidFill>
                  <a:schemeClr val="bg1"/>
                </a:solidFill>
              </a:rPr>
              <a:t>secured</a:t>
            </a:r>
            <a:r>
              <a:rPr lang="sv-SE" dirty="0">
                <a:solidFill>
                  <a:schemeClr val="bg1"/>
                </a:solidFill>
              </a:rPr>
              <a:t> ?</a:t>
            </a:r>
            <a:endParaRPr lang="sv-SE" b="1" dirty="0">
              <a:solidFill>
                <a:schemeClr val="tx1"/>
              </a:solidFill>
            </a:endParaRP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89141" y="1200151"/>
            <a:ext cx="5965718" cy="339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ruta 4"/>
          <p:cNvSpPr txBox="1"/>
          <p:nvPr/>
        </p:nvSpPr>
        <p:spPr>
          <a:xfrm>
            <a:off x="8316416" y="4677984"/>
            <a:ext cx="648072" cy="215444"/>
          </a:xfrm>
          <a:prstGeom prst="rect">
            <a:avLst/>
          </a:prstGeom>
          <a:noFill/>
        </p:spPr>
        <p:txBody>
          <a:bodyPr wrap="square" rtlCol="0">
            <a:spAutoFit/>
          </a:bodyPr>
          <a:lstStyle/>
          <a:p>
            <a:r>
              <a:rPr lang="sv-SE" sz="800" dirty="0"/>
              <a:t>1(2)</a:t>
            </a:r>
          </a:p>
        </p:txBody>
      </p:sp>
    </p:spTree>
    <p:extLst>
      <p:ext uri="{BB962C8B-B14F-4D97-AF65-F5344CB8AC3E}">
        <p14:creationId xmlns:p14="http://schemas.microsoft.com/office/powerpoint/2010/main" val="2420366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ubrik 1"/>
          <p:cNvSpPr>
            <a:spLocks noGrp="1"/>
          </p:cNvSpPr>
          <p:nvPr>
            <p:ph type="title" idx="4294967295"/>
          </p:nvPr>
        </p:nvSpPr>
        <p:spPr>
          <a:xfrm>
            <a:off x="250831" y="-339966"/>
            <a:ext cx="8435975" cy="5569927"/>
          </a:xfrm>
        </p:spPr>
        <p:txBody>
          <a:bodyPr/>
          <a:lstStyle/>
          <a:p>
            <a:pPr algn="ctr"/>
            <a:r>
              <a:rPr lang="en-US" dirty="0" err="1">
                <a:solidFill>
                  <a:schemeClr val="bg1"/>
                </a:solidFill>
              </a:rPr>
              <a:t>En</a:t>
            </a:r>
            <a:r>
              <a:rPr lang="en-US" dirty="0">
                <a:solidFill>
                  <a:schemeClr val="bg1"/>
                </a:solidFill>
              </a:rPr>
              <a:t> </a:t>
            </a:r>
            <a:r>
              <a:rPr lang="en-US" dirty="0" err="1">
                <a:solidFill>
                  <a:schemeClr val="bg1"/>
                </a:solidFill>
              </a:rPr>
              <a:t>inte</a:t>
            </a:r>
            <a:r>
              <a:rPr lang="en-US" dirty="0">
                <a:solidFill>
                  <a:schemeClr val="bg1"/>
                </a:solidFill>
              </a:rPr>
              <a:t> </a:t>
            </a:r>
            <a:r>
              <a:rPr lang="en-US" dirty="0" err="1">
                <a:solidFill>
                  <a:schemeClr val="bg1"/>
                </a:solidFill>
              </a:rPr>
              <a:t>alltför</a:t>
            </a:r>
            <a:r>
              <a:rPr lang="en-US" dirty="0">
                <a:solidFill>
                  <a:schemeClr val="bg1"/>
                </a:solidFill>
              </a:rPr>
              <a:t> </a:t>
            </a:r>
            <a:r>
              <a:rPr lang="en-US" dirty="0" err="1">
                <a:solidFill>
                  <a:schemeClr val="bg1"/>
                </a:solidFill>
              </a:rPr>
              <a:t>vetenskaplig</a:t>
            </a:r>
            <a:r>
              <a:rPr lang="en-US" dirty="0">
                <a:solidFill>
                  <a:schemeClr val="bg1"/>
                </a:solidFill>
              </a:rPr>
              <a:t> </a:t>
            </a:r>
            <a:r>
              <a:rPr lang="en-US" dirty="0" err="1">
                <a:solidFill>
                  <a:schemeClr val="bg1"/>
                </a:solidFill>
              </a:rPr>
              <a:t>betraktelse</a:t>
            </a:r>
            <a:r>
              <a:rPr lang="en-US" dirty="0">
                <a:solidFill>
                  <a:schemeClr val="bg1"/>
                </a:solidFill>
              </a:rPr>
              <a:t>: </a:t>
            </a:r>
            <a:br>
              <a:rPr lang="sv-SE" altLang="sv-SE" dirty="0">
                <a:solidFill>
                  <a:schemeClr val="bg1"/>
                </a:solidFill>
              </a:rPr>
            </a:br>
            <a:r>
              <a:rPr lang="sv-SE" altLang="sv-SE" sz="2200" dirty="0">
                <a:solidFill>
                  <a:schemeClr val="bg1"/>
                </a:solidFill>
              </a:rPr>
              <a:t>-</a:t>
            </a:r>
            <a:r>
              <a:rPr lang="sv-SE" sz="2200" dirty="0">
                <a:solidFill>
                  <a:schemeClr val="bg1"/>
                </a:solidFill>
              </a:rPr>
              <a:t> Vi och Engelsmännen ligger båda långt framme när det gäller antalet datorer och </a:t>
            </a:r>
            <a:r>
              <a:rPr lang="sv-SE" sz="2200" dirty="0" err="1">
                <a:solidFill>
                  <a:schemeClr val="bg1"/>
                </a:solidFill>
              </a:rPr>
              <a:t>internetruppkopplingar</a:t>
            </a:r>
            <a:r>
              <a:rPr lang="sv-SE" sz="2200" dirty="0">
                <a:solidFill>
                  <a:schemeClr val="bg1"/>
                </a:solidFill>
              </a:rPr>
              <a:t>. Vi båda handlar mycket på nätet där också ofta bedrägerierna sker..</a:t>
            </a:r>
            <a:br>
              <a:rPr lang="sv-SE" altLang="sv-SE" sz="2200" dirty="0">
                <a:solidFill>
                  <a:schemeClr val="bg1"/>
                </a:solidFill>
              </a:rPr>
            </a:br>
            <a:br>
              <a:rPr lang="sv-SE" altLang="sv-SE" sz="2200" dirty="0">
                <a:solidFill>
                  <a:schemeClr val="bg1"/>
                </a:solidFill>
              </a:rPr>
            </a:br>
            <a:r>
              <a:rPr lang="sv-SE" altLang="sv-SE" sz="2200" dirty="0">
                <a:solidFill>
                  <a:schemeClr val="bg1"/>
                </a:solidFill>
              </a:rPr>
              <a:t> - </a:t>
            </a:r>
            <a:r>
              <a:rPr lang="sv-SE" sz="2200" dirty="0">
                <a:solidFill>
                  <a:schemeClr val="bg1"/>
                </a:solidFill>
              </a:rPr>
              <a:t>Är vi lika naiva / kriminella </a:t>
            </a:r>
            <a:r>
              <a:rPr lang="sv-SE" altLang="sv-SE" sz="2200" dirty="0">
                <a:solidFill>
                  <a:schemeClr val="bg1"/>
                </a:solidFill>
              </a:rPr>
              <a:t>? </a:t>
            </a:r>
            <a:br>
              <a:rPr lang="sv-SE" altLang="sv-SE" dirty="0">
                <a:solidFill>
                  <a:schemeClr val="bg1"/>
                </a:solidFill>
              </a:rPr>
            </a:br>
            <a:r>
              <a:rPr lang="sv-SE" altLang="sv-SE" sz="2200" dirty="0">
                <a:solidFill>
                  <a:schemeClr val="bg1"/>
                </a:solidFill>
              </a:rPr>
              <a:t>- Sverige</a:t>
            </a:r>
            <a:r>
              <a:rPr lang="sv-SE" sz="2200" b="0" dirty="0">
                <a:solidFill>
                  <a:schemeClr val="bg1"/>
                </a:solidFill>
              </a:rPr>
              <a:t> ca </a:t>
            </a:r>
            <a:r>
              <a:rPr lang="sv-SE" sz="2200" dirty="0">
                <a:solidFill>
                  <a:schemeClr val="bg1"/>
                </a:solidFill>
              </a:rPr>
              <a:t>10.230.000 </a:t>
            </a:r>
            <a:r>
              <a:rPr lang="sv-SE" altLang="sv-SE" sz="2200" dirty="0">
                <a:solidFill>
                  <a:schemeClr val="bg1"/>
                </a:solidFill>
              </a:rPr>
              <a:t>innevånare dec 2019</a:t>
            </a:r>
            <a:br>
              <a:rPr lang="sv-SE" altLang="sv-SE" sz="2200" dirty="0">
                <a:solidFill>
                  <a:schemeClr val="bg1"/>
                </a:solidFill>
              </a:rPr>
            </a:br>
            <a:r>
              <a:rPr lang="sv-SE" altLang="sv-SE" sz="2200" dirty="0">
                <a:solidFill>
                  <a:schemeClr val="bg1"/>
                </a:solidFill>
              </a:rPr>
              <a:t>- 31.534 Sek / Innevånare</a:t>
            </a:r>
          </a:p>
        </p:txBody>
      </p:sp>
    </p:spTree>
    <p:extLst>
      <p:ext uri="{BB962C8B-B14F-4D97-AF65-F5344CB8AC3E}">
        <p14:creationId xmlns:p14="http://schemas.microsoft.com/office/powerpoint/2010/main" val="2278181737"/>
      </p:ext>
    </p:extLst>
  </p:cSld>
  <p:clrMapOvr>
    <a:masterClrMapping/>
  </p:clrMapOvr>
  <p:transition advTm="60103">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411511"/>
            <a:ext cx="7772400" cy="1102519"/>
          </a:xfrm>
        </p:spPr>
        <p:txBody>
          <a:bodyPr/>
          <a:lstStyle/>
          <a:p>
            <a:pPr algn="ctr"/>
            <a:r>
              <a:rPr lang="sv-SE" dirty="0">
                <a:solidFill>
                  <a:schemeClr val="bg1"/>
                </a:solidFill>
              </a:rPr>
              <a:t>Säker identifiering</a:t>
            </a:r>
            <a:r>
              <a:rPr lang="sv-SE" dirty="0">
                <a:solidFill>
                  <a:schemeClr val="tx1"/>
                </a:solidFill>
              </a:rPr>
              <a:t>?</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258" y="1417611"/>
            <a:ext cx="5443538" cy="304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5600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89" y="1257300"/>
            <a:ext cx="591502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421" y="249495"/>
            <a:ext cx="5400675" cy="85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7169" y="3916042"/>
            <a:ext cx="5010150" cy="33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ruta 3"/>
          <p:cNvSpPr txBox="1"/>
          <p:nvPr/>
        </p:nvSpPr>
        <p:spPr>
          <a:xfrm>
            <a:off x="3995937" y="853142"/>
            <a:ext cx="3041382" cy="276999"/>
          </a:xfrm>
          <a:prstGeom prst="rect">
            <a:avLst/>
          </a:prstGeom>
          <a:noFill/>
        </p:spPr>
        <p:txBody>
          <a:bodyPr wrap="square" rtlCol="0">
            <a:spAutoFit/>
          </a:bodyPr>
          <a:lstStyle/>
          <a:p>
            <a:r>
              <a:rPr lang="sv-SE" sz="1200" b="1" dirty="0"/>
              <a:t>(28 million </a:t>
            </a:r>
            <a:r>
              <a:rPr lang="sv-SE" sz="1200" b="1" dirty="0" err="1"/>
              <a:t>records</a:t>
            </a:r>
            <a:r>
              <a:rPr lang="sv-SE" sz="1200" b="1" dirty="0"/>
              <a:t>)</a:t>
            </a:r>
          </a:p>
        </p:txBody>
      </p:sp>
    </p:spTree>
    <p:extLst>
      <p:ext uri="{BB962C8B-B14F-4D97-AF65-F5344CB8AC3E}">
        <p14:creationId xmlns:p14="http://schemas.microsoft.com/office/powerpoint/2010/main" val="146384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5" y="1815666"/>
            <a:ext cx="7067550" cy="3071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5" y="308335"/>
            <a:ext cx="7067550" cy="150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23694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0" y="1"/>
            <a:ext cx="9155890" cy="522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ruta 5"/>
          <p:cNvSpPr txBox="1"/>
          <p:nvPr/>
        </p:nvSpPr>
        <p:spPr>
          <a:xfrm>
            <a:off x="1835696" y="1470028"/>
            <a:ext cx="6048672" cy="2554545"/>
          </a:xfrm>
          <a:prstGeom prst="rect">
            <a:avLst/>
          </a:prstGeom>
          <a:noFill/>
        </p:spPr>
        <p:txBody>
          <a:bodyPr wrap="square" rtlCol="0">
            <a:spAutoFit/>
          </a:bodyPr>
          <a:lstStyle/>
          <a:p>
            <a:pPr algn="ctr"/>
            <a:r>
              <a:rPr lang="sv-SE" sz="3200" b="1" dirty="0">
                <a:solidFill>
                  <a:schemeClr val="bg1"/>
                </a:solidFill>
              </a:rPr>
              <a:t>Mer ?</a:t>
            </a:r>
          </a:p>
          <a:p>
            <a:pPr algn="ctr"/>
            <a:endParaRPr lang="sv-SE" sz="3200" b="1" dirty="0">
              <a:solidFill>
                <a:schemeClr val="bg1"/>
              </a:solidFill>
            </a:endParaRPr>
          </a:p>
          <a:p>
            <a:pPr algn="ctr"/>
            <a:r>
              <a:rPr lang="sv-SE" sz="3200" b="1" dirty="0">
                <a:solidFill>
                  <a:schemeClr val="bg1"/>
                </a:solidFill>
              </a:rPr>
              <a:t>Jan Olsson</a:t>
            </a:r>
          </a:p>
          <a:p>
            <a:pPr algn="ctr"/>
            <a:r>
              <a:rPr lang="sv-SE" sz="3200" b="1" dirty="0">
                <a:solidFill>
                  <a:schemeClr val="bg1"/>
                </a:solidFill>
              </a:rPr>
              <a:t>070-736 49 32</a:t>
            </a:r>
          </a:p>
          <a:p>
            <a:pPr algn="ctr"/>
            <a:r>
              <a:rPr lang="sv-SE" sz="3200" b="1" dirty="0" err="1">
                <a:solidFill>
                  <a:schemeClr val="bg1"/>
                </a:solidFill>
              </a:rPr>
              <a:t>Jan-o.olsson@polisen.se</a:t>
            </a:r>
            <a:endParaRPr lang="sv-SE" sz="3200" b="1" dirty="0">
              <a:solidFill>
                <a:schemeClr val="bg1"/>
              </a:solidFill>
            </a:endParaRPr>
          </a:p>
        </p:txBody>
      </p:sp>
    </p:spTree>
    <p:extLst>
      <p:ext uri="{BB962C8B-B14F-4D97-AF65-F5344CB8AC3E}">
        <p14:creationId xmlns:p14="http://schemas.microsoft.com/office/powerpoint/2010/main" val="1130573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ubrik 1"/>
          <p:cNvSpPr>
            <a:spLocks noGrp="1"/>
          </p:cNvSpPr>
          <p:nvPr>
            <p:ph type="title" idx="4294967295"/>
          </p:nvPr>
        </p:nvSpPr>
        <p:spPr>
          <a:xfrm>
            <a:off x="457200" y="-339969"/>
            <a:ext cx="8229600" cy="5637335"/>
          </a:xfrm>
        </p:spPr>
        <p:txBody>
          <a:bodyPr>
            <a:normAutofit fontScale="90000"/>
          </a:bodyPr>
          <a:lstStyle/>
          <a:p>
            <a:pPr algn="ctr"/>
            <a:br>
              <a:rPr lang="sv-SE" altLang="sv-SE" sz="5000" dirty="0">
                <a:solidFill>
                  <a:schemeClr val="bg1"/>
                </a:solidFill>
              </a:rPr>
            </a:br>
            <a:br>
              <a:rPr lang="sv-SE" altLang="sv-SE" sz="5000" dirty="0">
                <a:solidFill>
                  <a:schemeClr val="bg1"/>
                </a:solidFill>
              </a:rPr>
            </a:br>
            <a:r>
              <a:rPr lang="sv-SE" altLang="sv-SE" sz="5000" dirty="0">
                <a:solidFill>
                  <a:schemeClr val="bg1"/>
                </a:solidFill>
              </a:rPr>
              <a:t>Vi svenskar förlorar då varje år:</a:t>
            </a:r>
            <a:br>
              <a:rPr lang="sv-SE" altLang="sv-SE" sz="5000" dirty="0">
                <a:solidFill>
                  <a:schemeClr val="bg1"/>
                </a:solidFill>
              </a:rPr>
            </a:br>
            <a:br>
              <a:rPr lang="sv-SE" altLang="sv-SE" sz="5000" dirty="0">
                <a:solidFill>
                  <a:schemeClr val="bg1"/>
                </a:solidFill>
              </a:rPr>
            </a:br>
            <a:r>
              <a:rPr lang="sv-SE" altLang="sv-SE" sz="5000" u="sng" dirty="0">
                <a:solidFill>
                  <a:schemeClr val="bg1"/>
                </a:solidFill>
              </a:rPr>
              <a:t>322.592.820.000 Sek !</a:t>
            </a:r>
            <a:r>
              <a:rPr lang="sv-SE" altLang="sv-SE" sz="1100" u="sng" dirty="0">
                <a:solidFill>
                  <a:schemeClr val="bg1"/>
                </a:solidFill>
              </a:rPr>
              <a:t> </a:t>
            </a:r>
            <a:br>
              <a:rPr lang="sv-SE" altLang="sv-SE" sz="1100" u="sng" dirty="0">
                <a:solidFill>
                  <a:schemeClr val="bg1"/>
                </a:solidFill>
              </a:rPr>
            </a:br>
            <a:br>
              <a:rPr lang="sv-SE" altLang="sv-SE" sz="1100" u="sng" dirty="0">
                <a:solidFill>
                  <a:schemeClr val="bg1"/>
                </a:solidFill>
              </a:rPr>
            </a:br>
            <a:r>
              <a:rPr lang="sv-SE" altLang="sv-SE" sz="1800" dirty="0">
                <a:solidFill>
                  <a:schemeClr val="bg1"/>
                </a:solidFill>
              </a:rPr>
              <a:t>Dvs 320 miljarder kronor ….</a:t>
            </a:r>
            <a:br>
              <a:rPr lang="sv-SE" altLang="sv-SE" sz="1100" dirty="0">
                <a:solidFill>
                  <a:schemeClr val="bg1"/>
                </a:solidFill>
              </a:rPr>
            </a:br>
            <a:br>
              <a:rPr lang="sv-SE" altLang="sv-SE" sz="1100" dirty="0">
                <a:solidFill>
                  <a:schemeClr val="bg1"/>
                </a:solidFill>
              </a:rPr>
            </a:br>
            <a:br>
              <a:rPr lang="sv-SE" altLang="sv-SE" sz="1100" dirty="0">
                <a:solidFill>
                  <a:schemeClr val="bg1"/>
                </a:solidFill>
              </a:rPr>
            </a:br>
            <a:br>
              <a:rPr lang="sv-SE" altLang="sv-SE" sz="1100" dirty="0">
                <a:solidFill>
                  <a:schemeClr val="bg1"/>
                </a:solidFill>
              </a:rPr>
            </a:br>
            <a:br>
              <a:rPr lang="sv-SE" altLang="sv-SE" sz="1100" dirty="0">
                <a:solidFill>
                  <a:srgbClr val="00B0F0"/>
                </a:solidFill>
              </a:rPr>
            </a:br>
            <a:br>
              <a:rPr lang="sv-SE" altLang="sv-SE" sz="1100" dirty="0">
                <a:solidFill>
                  <a:schemeClr val="tx1"/>
                </a:solidFill>
              </a:rPr>
            </a:br>
            <a:br>
              <a:rPr lang="sv-SE" altLang="sv-SE" sz="1100" dirty="0">
                <a:solidFill>
                  <a:schemeClr val="tx1"/>
                </a:solidFill>
              </a:rPr>
            </a:br>
            <a:br>
              <a:rPr lang="sv-SE" altLang="sv-SE" sz="1100" dirty="0">
                <a:solidFill>
                  <a:schemeClr val="tx1"/>
                </a:solidFill>
              </a:rPr>
            </a:br>
            <a:r>
              <a:rPr lang="sv-SE" altLang="sv-SE" sz="1100" dirty="0">
                <a:solidFill>
                  <a:schemeClr val="tx1"/>
                </a:solidFill>
              </a:rPr>
              <a:t>                                                                                                          </a:t>
            </a:r>
            <a:br>
              <a:rPr lang="sv-SE" altLang="sv-SE" sz="6600" dirty="0"/>
            </a:br>
            <a:endParaRPr lang="sv-SE" altLang="sv-SE" sz="6600" dirty="0"/>
          </a:p>
        </p:txBody>
      </p:sp>
    </p:spTree>
    <p:extLst>
      <p:ext uri="{BB962C8B-B14F-4D97-AF65-F5344CB8AC3E}">
        <p14:creationId xmlns:p14="http://schemas.microsoft.com/office/powerpoint/2010/main" val="25748637"/>
      </p:ext>
    </p:extLst>
  </p:cSld>
  <p:clrMapOvr>
    <a:masterClrMapping/>
  </p:clrMapOvr>
  <p:transition advTm="25784">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ubrik 1"/>
          <p:cNvSpPr>
            <a:spLocks noGrp="1"/>
          </p:cNvSpPr>
          <p:nvPr>
            <p:ph type="title" idx="4294967295"/>
          </p:nvPr>
        </p:nvSpPr>
        <p:spPr>
          <a:xfrm>
            <a:off x="457200" y="-339969"/>
            <a:ext cx="8229600" cy="5637335"/>
          </a:xfrm>
        </p:spPr>
        <p:txBody>
          <a:bodyPr>
            <a:normAutofit/>
          </a:bodyPr>
          <a:lstStyle/>
          <a:p>
            <a:r>
              <a:rPr lang="en-US" altLang="sv-SE" sz="3300" dirty="0">
                <a:solidFill>
                  <a:schemeClr val="bg1"/>
                </a:solidFill>
              </a:rPr>
              <a:t>     </a:t>
            </a:r>
            <a:r>
              <a:rPr lang="en-US" altLang="sv-SE" sz="3300" dirty="0" err="1">
                <a:solidFill>
                  <a:schemeClr val="bg1"/>
                </a:solidFill>
              </a:rPr>
              <a:t>Hur</a:t>
            </a:r>
            <a:r>
              <a:rPr lang="en-US" altLang="sv-SE" sz="3300" dirty="0">
                <a:solidFill>
                  <a:schemeClr val="bg1"/>
                </a:solidFill>
              </a:rPr>
              <a:t> </a:t>
            </a:r>
            <a:r>
              <a:rPr lang="en-US" altLang="sv-SE" sz="3300" dirty="0" err="1">
                <a:solidFill>
                  <a:schemeClr val="bg1"/>
                </a:solidFill>
              </a:rPr>
              <a:t>mycket</a:t>
            </a:r>
            <a:r>
              <a:rPr lang="en-US" altLang="sv-SE" sz="3300" dirty="0">
                <a:solidFill>
                  <a:schemeClr val="bg1"/>
                </a:solidFill>
              </a:rPr>
              <a:t> </a:t>
            </a:r>
            <a:r>
              <a:rPr lang="en-US" altLang="sv-SE" sz="3300" dirty="0" err="1">
                <a:solidFill>
                  <a:schemeClr val="bg1"/>
                </a:solidFill>
              </a:rPr>
              <a:t>är</a:t>
            </a:r>
            <a:r>
              <a:rPr lang="en-US" altLang="sv-SE" sz="3300" dirty="0">
                <a:solidFill>
                  <a:schemeClr val="bg1"/>
                </a:solidFill>
              </a:rPr>
              <a:t> 322 </a:t>
            </a:r>
            <a:r>
              <a:rPr lang="en-US" altLang="sv-SE" sz="3300" dirty="0" err="1">
                <a:solidFill>
                  <a:schemeClr val="bg1"/>
                </a:solidFill>
              </a:rPr>
              <a:t>miljarder</a:t>
            </a:r>
            <a:r>
              <a:rPr lang="en-US" altLang="sv-SE" sz="3300" dirty="0">
                <a:solidFill>
                  <a:schemeClr val="bg1"/>
                </a:solidFill>
              </a:rPr>
              <a:t> kronor </a:t>
            </a:r>
            <a:r>
              <a:rPr lang="en-US" altLang="sv-SE" sz="3300" dirty="0" err="1">
                <a:solidFill>
                  <a:schemeClr val="bg1"/>
                </a:solidFill>
              </a:rPr>
              <a:t>då</a:t>
            </a:r>
            <a:r>
              <a:rPr lang="en-US" altLang="sv-SE" sz="3300" dirty="0">
                <a:solidFill>
                  <a:schemeClr val="bg1"/>
                </a:solidFill>
              </a:rPr>
              <a:t> </a:t>
            </a:r>
            <a:r>
              <a:rPr lang="en-US" altLang="sv-SE" sz="3300" dirty="0" err="1">
                <a:solidFill>
                  <a:schemeClr val="bg1"/>
                </a:solidFill>
              </a:rPr>
              <a:t>egentligen</a:t>
            </a:r>
            <a:r>
              <a:rPr lang="en-US" altLang="sv-SE" sz="3300" dirty="0">
                <a:solidFill>
                  <a:schemeClr val="bg1"/>
                </a:solidFill>
              </a:rPr>
              <a:t>?</a:t>
            </a:r>
            <a:br>
              <a:rPr lang="en-US" altLang="sv-SE" sz="3300" dirty="0">
                <a:solidFill>
                  <a:schemeClr val="bg1"/>
                </a:solidFill>
              </a:rPr>
            </a:br>
            <a:br>
              <a:rPr lang="en-US" altLang="sv-SE" sz="3300" dirty="0">
                <a:solidFill>
                  <a:schemeClr val="bg1"/>
                </a:solidFill>
              </a:rPr>
            </a:br>
            <a:br>
              <a:rPr lang="en-US" altLang="sv-SE" sz="3300" dirty="0">
                <a:solidFill>
                  <a:schemeClr val="bg1"/>
                </a:solidFill>
              </a:rPr>
            </a:br>
            <a:br>
              <a:rPr lang="en-US" altLang="sv-SE" sz="3300" dirty="0">
                <a:solidFill>
                  <a:schemeClr val="bg1"/>
                </a:solidFill>
              </a:rPr>
            </a:br>
            <a:br>
              <a:rPr lang="en-US" altLang="sv-SE" sz="3300" dirty="0">
                <a:solidFill>
                  <a:schemeClr val="bg1"/>
                </a:solidFill>
              </a:rPr>
            </a:br>
            <a:br>
              <a:rPr lang="en-US" altLang="sv-SE" sz="3300" dirty="0">
                <a:solidFill>
                  <a:schemeClr val="bg1"/>
                </a:solidFill>
              </a:rPr>
            </a:br>
            <a:br>
              <a:rPr lang="en-US" altLang="sv-SE" sz="3300" dirty="0">
                <a:solidFill>
                  <a:schemeClr val="bg1"/>
                </a:solidFill>
              </a:rPr>
            </a:br>
            <a:r>
              <a:rPr lang="en-US" altLang="sv-SE" sz="2100" dirty="0">
                <a:solidFill>
                  <a:schemeClr val="bg1"/>
                </a:solidFill>
              </a:rPr>
              <a:t>- </a:t>
            </a:r>
            <a:r>
              <a:rPr lang="en-US" altLang="sv-SE" sz="2400" dirty="0">
                <a:solidFill>
                  <a:schemeClr val="bg1"/>
                </a:solidFill>
              </a:rPr>
              <a:t>6.4 % of BNP (2019)</a:t>
            </a:r>
            <a:br>
              <a:rPr lang="en-US" altLang="sv-SE" sz="2400" dirty="0">
                <a:solidFill>
                  <a:schemeClr val="bg1"/>
                </a:solidFill>
              </a:rPr>
            </a:br>
            <a:r>
              <a:rPr lang="en-US" altLang="sv-SE" sz="2400" dirty="0">
                <a:solidFill>
                  <a:schemeClr val="bg1"/>
                </a:solidFill>
              </a:rPr>
              <a:t>- 10.112 </a:t>
            </a:r>
            <a:r>
              <a:rPr lang="en-US" altLang="sv-SE" sz="2400" dirty="0" err="1">
                <a:solidFill>
                  <a:schemeClr val="bg1"/>
                </a:solidFill>
              </a:rPr>
              <a:t>kr</a:t>
            </a:r>
            <a:r>
              <a:rPr lang="en-US" altLang="sv-SE" sz="2400" dirty="0">
                <a:solidFill>
                  <a:schemeClr val="bg1"/>
                </a:solidFill>
              </a:rPr>
              <a:t> / </a:t>
            </a:r>
            <a:r>
              <a:rPr lang="en-US" altLang="sv-SE" sz="2400" dirty="0" err="1">
                <a:solidFill>
                  <a:schemeClr val="bg1"/>
                </a:solidFill>
              </a:rPr>
              <a:t>sekund</a:t>
            </a:r>
            <a:endParaRPr lang="sv-SE" altLang="sv-SE" sz="2400"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513" y="1419622"/>
            <a:ext cx="3384376" cy="2449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889" y="3606169"/>
            <a:ext cx="594370" cy="262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5901" y="4206969"/>
            <a:ext cx="264988" cy="27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6070144"/>
      </p:ext>
    </p:extLst>
  </p:cSld>
  <p:clrMapOvr>
    <a:masterClrMapping/>
  </p:clrMapOvr>
  <p:transition advTm="57101">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3530" y="285750"/>
            <a:ext cx="7632847" cy="857250"/>
          </a:xfrm>
        </p:spPr>
        <p:txBody>
          <a:bodyPr/>
          <a:lstStyle/>
          <a:p>
            <a:pPr algn="ctr"/>
            <a:r>
              <a:rPr lang="sv-SE" b="1" dirty="0">
                <a:solidFill>
                  <a:schemeClr val="bg1"/>
                </a:solidFill>
              </a:rPr>
              <a:t>Globala kostnader</a:t>
            </a:r>
          </a:p>
        </p:txBody>
      </p:sp>
      <p:sp>
        <p:nvSpPr>
          <p:cNvPr id="3" name="textruta 2"/>
          <p:cNvSpPr txBox="1"/>
          <p:nvPr/>
        </p:nvSpPr>
        <p:spPr>
          <a:xfrm>
            <a:off x="323529" y="994990"/>
            <a:ext cx="8070436" cy="2331407"/>
          </a:xfrm>
          <a:prstGeom prst="rect">
            <a:avLst/>
          </a:prstGeom>
          <a:noFill/>
        </p:spPr>
        <p:txBody>
          <a:bodyPr wrap="square" lIns="68580" tIns="34290" rIns="68580" bIns="34290" rtlCol="0">
            <a:spAutoFit/>
          </a:bodyPr>
          <a:lstStyle/>
          <a:p>
            <a:endParaRPr lang="en-US" sz="700" b="1" dirty="0"/>
          </a:p>
          <a:p>
            <a:endParaRPr lang="sv-SE" sz="2400" b="1" dirty="0"/>
          </a:p>
          <a:p>
            <a:endParaRPr lang="sv-SE" sz="2400" b="1" dirty="0">
              <a:solidFill>
                <a:schemeClr val="bg1"/>
              </a:solidFill>
            </a:endParaRPr>
          </a:p>
          <a:p>
            <a:r>
              <a:rPr lang="sv-SE" sz="2400" b="1" dirty="0">
                <a:solidFill>
                  <a:schemeClr val="bg1"/>
                </a:solidFill>
              </a:rPr>
              <a:t>47.000.000.000.000 kr = Globala kostnaden av </a:t>
            </a:r>
            <a:r>
              <a:rPr lang="sv-SE" sz="2400" b="1" u="sng" dirty="0">
                <a:solidFill>
                  <a:schemeClr val="bg1"/>
                </a:solidFill>
              </a:rPr>
              <a:t>bedrägerier</a:t>
            </a:r>
            <a:r>
              <a:rPr lang="sv-SE" sz="2400" b="1" dirty="0">
                <a:solidFill>
                  <a:schemeClr val="bg1"/>
                </a:solidFill>
              </a:rPr>
              <a:t> </a:t>
            </a:r>
            <a:r>
              <a:rPr lang="sv-SE" sz="800" b="1" dirty="0">
                <a:solidFill>
                  <a:schemeClr val="bg1"/>
                </a:solidFill>
              </a:rPr>
              <a:t>(</a:t>
            </a:r>
            <a:r>
              <a:rPr lang="en-US" sz="800" dirty="0">
                <a:solidFill>
                  <a:schemeClr val="bg1"/>
                </a:solidFill>
              </a:rPr>
              <a:t>UKFCMC</a:t>
            </a:r>
            <a:r>
              <a:rPr lang="sv-SE" sz="800" b="1" dirty="0">
                <a:solidFill>
                  <a:schemeClr val="bg1"/>
                </a:solidFill>
              </a:rPr>
              <a:t>)</a:t>
            </a:r>
          </a:p>
          <a:p>
            <a:endParaRPr lang="en-US" sz="2200" b="1" dirty="0">
              <a:solidFill>
                <a:schemeClr val="bg1"/>
              </a:solidFill>
            </a:endParaRPr>
          </a:p>
          <a:p>
            <a:r>
              <a:rPr lang="en-US" sz="2400" b="1" dirty="0">
                <a:solidFill>
                  <a:schemeClr val="bg1"/>
                </a:solidFill>
              </a:rPr>
              <a:t>55.000.000.000.000 </a:t>
            </a:r>
            <a:r>
              <a:rPr lang="en-US" sz="2400" b="1" dirty="0" err="1">
                <a:solidFill>
                  <a:schemeClr val="bg1"/>
                </a:solidFill>
              </a:rPr>
              <a:t>kr</a:t>
            </a:r>
            <a:r>
              <a:rPr lang="en-US" sz="2400" b="1" dirty="0">
                <a:solidFill>
                  <a:schemeClr val="bg1"/>
                </a:solidFill>
              </a:rPr>
              <a:t> = </a:t>
            </a:r>
            <a:r>
              <a:rPr lang="en-US" sz="2400" b="1" dirty="0" err="1">
                <a:solidFill>
                  <a:schemeClr val="bg1"/>
                </a:solidFill>
              </a:rPr>
              <a:t>Globala</a:t>
            </a:r>
            <a:r>
              <a:rPr lang="en-US" sz="2400" b="1" dirty="0">
                <a:solidFill>
                  <a:schemeClr val="bg1"/>
                </a:solidFill>
              </a:rPr>
              <a:t> </a:t>
            </a:r>
            <a:r>
              <a:rPr lang="en-US" sz="2400" b="1" dirty="0" err="1">
                <a:solidFill>
                  <a:schemeClr val="bg1"/>
                </a:solidFill>
              </a:rPr>
              <a:t>kostnaden</a:t>
            </a:r>
            <a:r>
              <a:rPr lang="en-US" sz="2400" b="1" dirty="0">
                <a:solidFill>
                  <a:schemeClr val="bg1"/>
                </a:solidFill>
              </a:rPr>
              <a:t> </a:t>
            </a:r>
            <a:r>
              <a:rPr lang="en-US" sz="2400" b="1" dirty="0" err="1">
                <a:solidFill>
                  <a:schemeClr val="bg1"/>
                </a:solidFill>
              </a:rPr>
              <a:t>av</a:t>
            </a:r>
            <a:r>
              <a:rPr lang="en-US" sz="2400" b="1" u="sng" dirty="0">
                <a:solidFill>
                  <a:schemeClr val="bg1"/>
                </a:solidFill>
              </a:rPr>
              <a:t> </a:t>
            </a:r>
            <a:r>
              <a:rPr lang="en-US" sz="2400" b="1" u="sng" dirty="0" err="1">
                <a:solidFill>
                  <a:schemeClr val="bg1"/>
                </a:solidFill>
              </a:rPr>
              <a:t>dataintrång</a:t>
            </a:r>
            <a:r>
              <a:rPr lang="en-US" sz="2400" b="1" u="sng" dirty="0">
                <a:solidFill>
                  <a:schemeClr val="bg1"/>
                </a:solidFill>
              </a:rPr>
              <a:t> </a:t>
            </a:r>
            <a:r>
              <a:rPr lang="en-US" sz="800" dirty="0">
                <a:solidFill>
                  <a:schemeClr val="bg1"/>
                </a:solidFill>
              </a:rPr>
              <a:t>(Nordea</a:t>
            </a:r>
            <a:r>
              <a:rPr lang="en-US" sz="700" dirty="0">
                <a:solidFill>
                  <a:schemeClr val="bg1"/>
                </a:solidFill>
              </a:rPr>
              <a:t>)                                           </a:t>
            </a:r>
            <a:endParaRPr lang="en-US" sz="2200" dirty="0">
              <a:solidFill>
                <a:schemeClr val="bg1"/>
              </a:solidFill>
            </a:endParaRPr>
          </a:p>
          <a:p>
            <a:endParaRPr lang="en-US" sz="2200" dirty="0"/>
          </a:p>
        </p:txBody>
      </p:sp>
    </p:spTree>
    <p:extLst>
      <p:ext uri="{BB962C8B-B14F-4D97-AF65-F5344CB8AC3E}">
        <p14:creationId xmlns:p14="http://schemas.microsoft.com/office/powerpoint/2010/main" val="3328384577"/>
      </p:ext>
    </p:extLst>
  </p:cSld>
  <p:clrMapOvr>
    <a:masterClrMapping/>
  </p:clrMapOvr>
  <mc:AlternateContent xmlns:mc="http://schemas.openxmlformats.org/markup-compatibility/2006" xmlns:p14="http://schemas.microsoft.com/office/powerpoint/2010/main">
    <mc:Choice Requires="p14">
      <p:transition spd="slow" p14:dur="2000" advTm="70827"/>
    </mc:Choice>
    <mc:Fallback xmlns="">
      <p:transition spd="slow" advTm="7082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a:spLocks noGrp="1"/>
          </p:cNvSpPr>
          <p:nvPr>
            <p:ph type="title"/>
          </p:nvPr>
        </p:nvSpPr>
        <p:spPr>
          <a:xfrm>
            <a:off x="5508103" y="1649025"/>
            <a:ext cx="1944217" cy="576064"/>
          </a:xfrm>
          <a:ln>
            <a:solidFill>
              <a:schemeClr val="tx1"/>
            </a:solidFill>
          </a:ln>
        </p:spPr>
        <p:txBody>
          <a:bodyPr/>
          <a:lstStyle/>
          <a:p>
            <a:r>
              <a:rPr lang="sv-SE" sz="2400" b="1" dirty="0">
                <a:solidFill>
                  <a:schemeClr val="bg1"/>
                </a:solidFill>
              </a:rPr>
              <a:t>Dataintrång</a:t>
            </a:r>
          </a:p>
        </p:txBody>
      </p:sp>
      <p:sp>
        <p:nvSpPr>
          <p:cNvPr id="13" name="textruta 12"/>
          <p:cNvSpPr txBox="1"/>
          <p:nvPr/>
        </p:nvSpPr>
        <p:spPr>
          <a:xfrm>
            <a:off x="2699795" y="1729309"/>
            <a:ext cx="910827" cy="461665"/>
          </a:xfrm>
          <a:prstGeom prst="rect">
            <a:avLst/>
          </a:prstGeom>
          <a:noFill/>
          <a:ln>
            <a:solidFill>
              <a:schemeClr val="tx1"/>
            </a:solidFill>
          </a:ln>
        </p:spPr>
        <p:txBody>
          <a:bodyPr wrap="none" rtlCol="0">
            <a:spAutoFit/>
          </a:bodyPr>
          <a:lstStyle/>
          <a:p>
            <a:r>
              <a:rPr lang="sv-SE" sz="2400" b="1" dirty="0">
                <a:solidFill>
                  <a:schemeClr val="bg1"/>
                </a:solidFill>
              </a:rPr>
              <a:t>GDPR</a:t>
            </a:r>
          </a:p>
        </p:txBody>
      </p:sp>
      <p:sp>
        <p:nvSpPr>
          <p:cNvPr id="14" name="textruta 13"/>
          <p:cNvSpPr txBox="1"/>
          <p:nvPr/>
        </p:nvSpPr>
        <p:spPr>
          <a:xfrm>
            <a:off x="6300194" y="3352309"/>
            <a:ext cx="713657" cy="461665"/>
          </a:xfrm>
          <a:prstGeom prst="rect">
            <a:avLst/>
          </a:prstGeom>
          <a:noFill/>
          <a:ln>
            <a:solidFill>
              <a:schemeClr val="tx1"/>
            </a:solidFill>
          </a:ln>
        </p:spPr>
        <p:txBody>
          <a:bodyPr wrap="none" rtlCol="0">
            <a:spAutoFit/>
          </a:bodyPr>
          <a:lstStyle/>
          <a:p>
            <a:r>
              <a:rPr lang="sv-SE" sz="2400" b="1" dirty="0">
                <a:solidFill>
                  <a:schemeClr val="bg1"/>
                </a:solidFill>
              </a:rPr>
              <a:t>CNP</a:t>
            </a:r>
          </a:p>
        </p:txBody>
      </p:sp>
      <p:sp>
        <p:nvSpPr>
          <p:cNvPr id="15" name="textruta 14"/>
          <p:cNvSpPr txBox="1"/>
          <p:nvPr/>
        </p:nvSpPr>
        <p:spPr>
          <a:xfrm>
            <a:off x="2784755" y="3331652"/>
            <a:ext cx="843501" cy="461665"/>
          </a:xfrm>
          <a:prstGeom prst="rect">
            <a:avLst/>
          </a:prstGeom>
          <a:noFill/>
          <a:ln>
            <a:solidFill>
              <a:schemeClr val="tx1"/>
            </a:solidFill>
          </a:ln>
        </p:spPr>
        <p:txBody>
          <a:bodyPr wrap="none" rtlCol="0">
            <a:spAutoFit/>
          </a:bodyPr>
          <a:lstStyle/>
          <a:p>
            <a:r>
              <a:rPr lang="sv-SE" sz="2400" b="1" dirty="0">
                <a:solidFill>
                  <a:schemeClr val="bg1"/>
                </a:solidFill>
              </a:rPr>
              <a:t>PSD2</a:t>
            </a:r>
          </a:p>
        </p:txBody>
      </p:sp>
      <p:cxnSp>
        <p:nvCxnSpPr>
          <p:cNvPr id="17" name="Rak pil 16"/>
          <p:cNvCxnSpPr>
            <a:stCxn id="13" idx="3"/>
            <a:endCxn id="6" idx="1"/>
          </p:cNvCxnSpPr>
          <p:nvPr/>
        </p:nvCxnSpPr>
        <p:spPr bwMode="auto">
          <a:xfrm flipV="1">
            <a:off x="3610622" y="1937057"/>
            <a:ext cx="1897481" cy="23085"/>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Rak pil 21"/>
          <p:cNvCxnSpPr>
            <a:stCxn id="15" idx="3"/>
            <a:endCxn id="14" idx="1"/>
          </p:cNvCxnSpPr>
          <p:nvPr/>
        </p:nvCxnSpPr>
        <p:spPr bwMode="auto">
          <a:xfrm>
            <a:off x="3628256" y="3562485"/>
            <a:ext cx="2671938" cy="20657"/>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Rak pil 27"/>
          <p:cNvCxnSpPr/>
          <p:nvPr/>
        </p:nvCxnSpPr>
        <p:spPr bwMode="auto">
          <a:xfrm>
            <a:off x="6717935" y="2244981"/>
            <a:ext cx="0" cy="108667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ruta 31"/>
          <p:cNvSpPr txBox="1"/>
          <p:nvPr/>
        </p:nvSpPr>
        <p:spPr>
          <a:xfrm>
            <a:off x="966549" y="2549582"/>
            <a:ext cx="720080" cy="461665"/>
          </a:xfrm>
          <a:prstGeom prst="rect">
            <a:avLst/>
          </a:prstGeom>
          <a:noFill/>
          <a:ln>
            <a:solidFill>
              <a:schemeClr val="tx1"/>
            </a:solidFill>
          </a:ln>
        </p:spPr>
        <p:txBody>
          <a:bodyPr wrap="square" rtlCol="0">
            <a:spAutoFit/>
          </a:bodyPr>
          <a:lstStyle/>
          <a:p>
            <a:r>
              <a:rPr lang="sv-SE" sz="2400" b="1" dirty="0">
                <a:solidFill>
                  <a:schemeClr val="bg1"/>
                </a:solidFill>
              </a:rPr>
              <a:t>EU</a:t>
            </a:r>
          </a:p>
        </p:txBody>
      </p:sp>
      <p:cxnSp>
        <p:nvCxnSpPr>
          <p:cNvPr id="34" name="Rak pil 33"/>
          <p:cNvCxnSpPr>
            <a:stCxn id="32" idx="0"/>
            <a:endCxn id="13" idx="1"/>
          </p:cNvCxnSpPr>
          <p:nvPr/>
        </p:nvCxnSpPr>
        <p:spPr bwMode="auto">
          <a:xfrm flipV="1">
            <a:off x="1326589" y="1960142"/>
            <a:ext cx="1373206" cy="58944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Rak pil 36"/>
          <p:cNvCxnSpPr>
            <a:stCxn id="32" idx="2"/>
            <a:endCxn id="15" idx="1"/>
          </p:cNvCxnSpPr>
          <p:nvPr/>
        </p:nvCxnSpPr>
        <p:spPr bwMode="auto">
          <a:xfrm>
            <a:off x="1326589" y="3011247"/>
            <a:ext cx="1458166" cy="551238"/>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ruta 41"/>
          <p:cNvSpPr txBox="1"/>
          <p:nvPr/>
        </p:nvSpPr>
        <p:spPr>
          <a:xfrm>
            <a:off x="966551" y="483518"/>
            <a:ext cx="6485771" cy="523220"/>
          </a:xfrm>
          <a:prstGeom prst="rect">
            <a:avLst/>
          </a:prstGeom>
          <a:noFill/>
          <a:ln>
            <a:solidFill>
              <a:schemeClr val="tx1"/>
            </a:solidFill>
          </a:ln>
        </p:spPr>
        <p:txBody>
          <a:bodyPr wrap="square" rtlCol="0">
            <a:spAutoFit/>
          </a:bodyPr>
          <a:lstStyle/>
          <a:p>
            <a:pPr algn="ctr"/>
            <a:r>
              <a:rPr lang="sv-SE" sz="2800" b="1" dirty="0">
                <a:solidFill>
                  <a:schemeClr val="bg1"/>
                </a:solidFill>
              </a:rPr>
              <a:t>Nu reagerar EU äntligen</a:t>
            </a:r>
          </a:p>
        </p:txBody>
      </p:sp>
      <p:sp>
        <p:nvSpPr>
          <p:cNvPr id="2" name="textruta 1"/>
          <p:cNvSpPr txBox="1"/>
          <p:nvPr/>
        </p:nvSpPr>
        <p:spPr>
          <a:xfrm>
            <a:off x="1043608" y="4227934"/>
            <a:ext cx="5976664" cy="646331"/>
          </a:xfrm>
          <a:prstGeom prst="rect">
            <a:avLst/>
          </a:prstGeom>
          <a:noFill/>
        </p:spPr>
        <p:txBody>
          <a:bodyPr wrap="square" rtlCol="0">
            <a:spAutoFit/>
          </a:bodyPr>
          <a:lstStyle/>
          <a:p>
            <a:r>
              <a:rPr lang="sv-SE" dirty="0">
                <a:solidFill>
                  <a:schemeClr val="bg1"/>
                </a:solidFill>
              </a:rPr>
              <a:t>GDPR – Dataskyddförordningen </a:t>
            </a:r>
            <a:r>
              <a:rPr lang="sv-SE" sz="800" dirty="0">
                <a:solidFill>
                  <a:schemeClr val="bg1"/>
                </a:solidFill>
              </a:rPr>
              <a:t>(General Data </a:t>
            </a:r>
            <a:r>
              <a:rPr lang="sv-SE" sz="800" dirty="0" err="1">
                <a:solidFill>
                  <a:schemeClr val="bg1"/>
                </a:solidFill>
              </a:rPr>
              <a:t>Protection</a:t>
            </a:r>
            <a:r>
              <a:rPr lang="sv-SE" sz="800" dirty="0">
                <a:solidFill>
                  <a:schemeClr val="bg1"/>
                </a:solidFill>
              </a:rPr>
              <a:t> </a:t>
            </a:r>
            <a:r>
              <a:rPr lang="sv-SE" sz="800" dirty="0" err="1">
                <a:solidFill>
                  <a:schemeClr val="bg1"/>
                </a:solidFill>
              </a:rPr>
              <a:t>Regulation</a:t>
            </a:r>
            <a:endParaRPr lang="sv-SE" dirty="0">
              <a:solidFill>
                <a:schemeClr val="bg1"/>
              </a:solidFill>
            </a:endParaRPr>
          </a:p>
          <a:p>
            <a:r>
              <a:rPr lang="sv-SE" dirty="0">
                <a:solidFill>
                  <a:schemeClr val="bg1"/>
                </a:solidFill>
              </a:rPr>
              <a:t>CNP – Köp på nätet med annans kortuppgifter </a:t>
            </a:r>
            <a:r>
              <a:rPr lang="sv-SE" sz="800" dirty="0">
                <a:solidFill>
                  <a:schemeClr val="bg1"/>
                </a:solidFill>
              </a:rPr>
              <a:t>(</a:t>
            </a:r>
            <a:r>
              <a:rPr lang="sv-SE" sz="800" dirty="0" err="1">
                <a:solidFill>
                  <a:schemeClr val="bg1"/>
                </a:solidFill>
              </a:rPr>
              <a:t>Card</a:t>
            </a:r>
            <a:r>
              <a:rPr lang="sv-SE" sz="800" dirty="0">
                <a:solidFill>
                  <a:schemeClr val="bg1"/>
                </a:solidFill>
              </a:rPr>
              <a:t>-Not-Present)</a:t>
            </a:r>
            <a:endParaRPr lang="sv-SE" dirty="0">
              <a:solidFill>
                <a:schemeClr val="bg1"/>
              </a:solidFill>
            </a:endParaRPr>
          </a:p>
        </p:txBody>
      </p:sp>
    </p:spTree>
    <p:extLst>
      <p:ext uri="{BB962C8B-B14F-4D97-AF65-F5344CB8AC3E}">
        <p14:creationId xmlns:p14="http://schemas.microsoft.com/office/powerpoint/2010/main" val="2949108250"/>
      </p:ext>
    </p:extLst>
  </p:cSld>
  <p:clrMapOvr>
    <a:masterClrMapping/>
  </p:clrMapOvr>
  <mc:AlternateContent xmlns:mc="http://schemas.openxmlformats.org/markup-compatibility/2006" xmlns:p14="http://schemas.microsoft.com/office/powerpoint/2010/main">
    <mc:Choice Requires="p14">
      <p:transition spd="slow" p14:dur="2000" advTm="166139"/>
    </mc:Choice>
    <mc:Fallback xmlns="">
      <p:transition spd="slow" advTm="166139"/>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1709</TotalTime>
  <Words>7167</Words>
  <Application>Microsoft Macintosh PowerPoint</Application>
  <PresentationFormat>Bildspel på skärmen (16:9)</PresentationFormat>
  <Paragraphs>308</Paragraphs>
  <Slides>53</Slides>
  <Notes>15</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53</vt:i4>
      </vt:variant>
    </vt:vector>
  </HeadingPairs>
  <TitlesOfParts>
    <vt:vector size="57" baseType="lpstr">
      <vt:lpstr>Arial</vt:lpstr>
      <vt:lpstr>Calibri</vt:lpstr>
      <vt:lpstr>Times New Roman</vt:lpstr>
      <vt:lpstr>Office-tema</vt:lpstr>
      <vt:lpstr>PowerPoint-presentation</vt:lpstr>
      <vt:lpstr>Är Cyberbrott ett problem?  Låt oss titta på en del av brottsligheten på nätet, exempelvis Bedrägerier.           </vt:lpstr>
      <vt:lpstr>PowerPoint-presentation</vt:lpstr>
      <vt:lpstr>         2.200.000.000.000 Sek   Motsvarar 31.534 Sek / innevånare i England    </vt:lpstr>
      <vt:lpstr>En inte alltför vetenskaplig betraktelse:  - Vi och Engelsmännen ligger båda långt framme när det gäller antalet datorer och internetruppkopplingar. Vi båda handlar mycket på nätet där också ofta bedrägerierna sker..   - Är vi lika naiva / kriminella ?  - Sverige ca 10.230.000 innevånare dec 2019 - 31.534 Sek / Innevånare</vt:lpstr>
      <vt:lpstr>  Vi svenskar förlorar då varje år:  322.592.820.000 Sek !   Dvs 320 miljarder kronor ….                                                                                                                   </vt:lpstr>
      <vt:lpstr>     Hur mycket är 322 miljarder kronor då egentligen?       - 6.4 % of BNP (2019) - 10.112 kr / sekund</vt:lpstr>
      <vt:lpstr>Globala kostnader</vt:lpstr>
      <vt:lpstr>Dataintrång</vt:lpstr>
      <vt:lpstr>Phishing – Mail fiske</vt:lpstr>
      <vt:lpstr>PowerPoint-presentation</vt:lpstr>
      <vt:lpstr>Hur hittar de mail adresserna?   - 773 million mailadresser, 22 miljoner med lösenord.  - 16,558,798 Svenska mailadresser  https://www.bankinfosecurity.com/blogs/data-breach-collection-contains-773-million-unique-emails-p-2713 https://blog.defentry.com/blog/collection-1-defentry-has-the-file-and-here-is-what-we-found   </vt:lpstr>
      <vt:lpstr>Traditionell Phishing</vt:lpstr>
      <vt:lpstr>PowerPoint-presentation</vt:lpstr>
      <vt:lpstr>Spear Phishing – Riktad verksamhet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Vishing med Spoofing</vt:lpstr>
      <vt:lpstr>Åldringsbrott upp 138%</vt:lpstr>
      <vt:lpstr>Brottsutveckling - telefonbedrägeri</vt:lpstr>
      <vt:lpstr>Ransomware (Cryptolocker)   Nutid och framtid </vt:lpstr>
      <vt:lpstr>Ransomware traditionellt</vt:lpstr>
      <vt:lpstr>Mailutskick från Postnord, Nästa steg</vt:lpstr>
      <vt:lpstr>Klickar du vidare så kommer du hit</vt:lpstr>
      <vt:lpstr>Skärmen låser sig en stund och sedan kommer instruktionerna</vt:lpstr>
      <vt:lpstr>Och utskicket kommer ifrån…</vt:lpstr>
      <vt:lpstr>Eller i mobilen,paddan …</vt:lpstr>
      <vt:lpstr>Ransomware hits Louisiana schools; state of emergency declared </vt:lpstr>
      <vt:lpstr>PowerPoint-presentation</vt:lpstr>
      <vt:lpstr>PowerPoint-presentation</vt:lpstr>
      <vt:lpstr>Double Trouble</vt:lpstr>
      <vt:lpstr>PowerPoint-presentation</vt:lpstr>
      <vt:lpstr>PowerPoint-presentation</vt:lpstr>
      <vt:lpstr>Black Friday - endast toppen av ett isberg </vt:lpstr>
      <vt:lpstr>Banktrojan Retefe (Rovnix) Phishingmailet</vt:lpstr>
      <vt:lpstr>Flödesschema</vt:lpstr>
      <vt:lpstr>Phishing, vem är dum nog att gå på det…..</vt:lpstr>
      <vt:lpstr>Kul i telefonen</vt:lpstr>
      <vt:lpstr>Äntligen är man populär!</vt:lpstr>
      <vt:lpstr>Men vad i he…..</vt:lpstr>
      <vt:lpstr>Lösenord, det sista skyddet..</vt:lpstr>
      <vt:lpstr>Starka lösenord ? (Gunnebo !!)</vt:lpstr>
      <vt:lpstr>Are we secured ?</vt:lpstr>
      <vt:lpstr>Säker identifiering?</vt:lpstr>
      <vt:lpstr>PowerPoint-presentation</vt:lpstr>
      <vt:lpstr>PowerPoint-presentation</vt:lpstr>
      <vt:lpstr>PowerPoint-presentation</vt:lpstr>
    </vt:vector>
  </TitlesOfParts>
  <Company>Polismyndigheten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Jan Olsson</dc:creator>
  <cp:lastModifiedBy>Janolof Olsson</cp:lastModifiedBy>
  <cp:revision>52</cp:revision>
  <dcterms:created xsi:type="dcterms:W3CDTF">2021-02-04T08:26:05Z</dcterms:created>
  <dcterms:modified xsi:type="dcterms:W3CDTF">2021-02-11T12:44:53Z</dcterms:modified>
</cp:coreProperties>
</file>